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4.xml" ContentType="application/inkml+xml"/>
  <Override PartName="/ppt/ink/ink5.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43" r:id="rId1"/>
  </p:sldMasterIdLst>
  <p:notesMasterIdLst>
    <p:notesMasterId r:id="rId52"/>
  </p:notesMasterIdLst>
  <p:sldIdLst>
    <p:sldId id="256" r:id="rId2"/>
    <p:sldId id="321" r:id="rId3"/>
    <p:sldId id="258" r:id="rId4"/>
    <p:sldId id="395" r:id="rId5"/>
    <p:sldId id="476" r:id="rId6"/>
    <p:sldId id="396" r:id="rId7"/>
    <p:sldId id="448" r:id="rId8"/>
    <p:sldId id="449" r:id="rId9"/>
    <p:sldId id="450" r:id="rId10"/>
    <p:sldId id="360" r:id="rId11"/>
    <p:sldId id="451" r:id="rId12"/>
    <p:sldId id="452" r:id="rId13"/>
    <p:sldId id="453" r:id="rId14"/>
    <p:sldId id="423" r:id="rId15"/>
    <p:sldId id="415" r:id="rId16"/>
    <p:sldId id="469" r:id="rId17"/>
    <p:sldId id="422" r:id="rId18"/>
    <p:sldId id="424" r:id="rId19"/>
    <p:sldId id="417" r:id="rId20"/>
    <p:sldId id="454" r:id="rId21"/>
    <p:sldId id="455" r:id="rId22"/>
    <p:sldId id="425" r:id="rId23"/>
    <p:sldId id="416" r:id="rId24"/>
    <p:sldId id="470" r:id="rId25"/>
    <p:sldId id="471" r:id="rId26"/>
    <p:sldId id="456" r:id="rId27"/>
    <p:sldId id="457" r:id="rId28"/>
    <p:sldId id="426" r:id="rId29"/>
    <p:sldId id="427" r:id="rId30"/>
    <p:sldId id="418" r:id="rId31"/>
    <p:sldId id="458" r:id="rId32"/>
    <p:sldId id="409" r:id="rId33"/>
    <p:sldId id="460" r:id="rId34"/>
    <p:sldId id="464" r:id="rId35"/>
    <p:sldId id="461" r:id="rId36"/>
    <p:sldId id="465" r:id="rId37"/>
    <p:sldId id="466" r:id="rId38"/>
    <p:sldId id="468" r:id="rId39"/>
    <p:sldId id="467" r:id="rId40"/>
    <p:sldId id="472" r:id="rId41"/>
    <p:sldId id="473" r:id="rId42"/>
    <p:sldId id="412" r:id="rId43"/>
    <p:sldId id="474" r:id="rId44"/>
    <p:sldId id="475" r:id="rId45"/>
    <p:sldId id="413" r:id="rId46"/>
    <p:sldId id="414" r:id="rId47"/>
    <p:sldId id="447" r:id="rId48"/>
    <p:sldId id="432" r:id="rId49"/>
    <p:sldId id="311" r:id="rId50"/>
    <p:sldId id="306" r:id="rId51"/>
  </p:sldIdLst>
  <p:sldSz cx="12433300" cy="6997700"/>
  <p:notesSz cx="12433300" cy="6997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9"/>
    <p:restoredTop sz="70284"/>
  </p:normalViewPr>
  <p:slideViewPr>
    <p:cSldViewPr>
      <p:cViewPr>
        <p:scale>
          <a:sx n="112" d="100"/>
          <a:sy n="112" d="100"/>
        </p:scale>
        <p:origin x="640" y="10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A115EF-069F-44EF-B3A3-26B8B1C40C17}" type="doc">
      <dgm:prSet loTypeId="urn:microsoft.com/office/officeart/2016/7/layout/VerticalDownArrowProcess" loCatId="process" qsTypeId="urn:microsoft.com/office/officeart/2005/8/quickstyle/simple5" qsCatId="simple" csTypeId="urn:microsoft.com/office/officeart/2005/8/colors/accent3_2" csCatId="accent3"/>
      <dgm:spPr/>
      <dgm:t>
        <a:bodyPr/>
        <a:lstStyle/>
        <a:p>
          <a:endParaRPr lang="en-US"/>
        </a:p>
      </dgm:t>
    </dgm:pt>
    <dgm:pt modelId="{8C146367-1D63-4BF3-8320-C8DE5FE42C8E}">
      <dgm:prSet/>
      <dgm:spPr/>
      <dgm:t>
        <a:bodyPr/>
        <a:lstStyle/>
        <a:p>
          <a:r>
            <a:rPr lang="en-US"/>
            <a:t>Create</a:t>
          </a:r>
        </a:p>
      </dgm:t>
    </dgm:pt>
    <dgm:pt modelId="{01E7AA94-BD8D-4E4E-983E-06609871B5DC}" type="parTrans" cxnId="{289CA34B-FF39-4CD1-A69F-AA6BEF9CF7AA}">
      <dgm:prSet/>
      <dgm:spPr/>
      <dgm:t>
        <a:bodyPr/>
        <a:lstStyle/>
        <a:p>
          <a:endParaRPr lang="en-US"/>
        </a:p>
      </dgm:t>
    </dgm:pt>
    <dgm:pt modelId="{EF764DC0-3084-453F-9F9A-7264DA02BB2C}" type="sibTrans" cxnId="{289CA34B-FF39-4CD1-A69F-AA6BEF9CF7AA}">
      <dgm:prSet/>
      <dgm:spPr/>
      <dgm:t>
        <a:bodyPr/>
        <a:lstStyle/>
        <a:p>
          <a:endParaRPr lang="en-US"/>
        </a:p>
      </dgm:t>
    </dgm:pt>
    <dgm:pt modelId="{616E6391-4DC6-4752-92D6-8F0ACF3C4E4F}">
      <dgm:prSet/>
      <dgm:spPr/>
      <dgm:t>
        <a:bodyPr/>
        <a:lstStyle/>
        <a:p>
          <a:r>
            <a:rPr lang="en-US"/>
            <a:t>Create an AWS VPC with Terraform</a:t>
          </a:r>
          <a:br>
            <a:rPr lang="en-US"/>
          </a:br>
          <a:endParaRPr lang="en-US"/>
        </a:p>
      </dgm:t>
    </dgm:pt>
    <dgm:pt modelId="{750D09BA-ACBB-422C-93D0-7041AC31CBAD}" type="parTrans" cxnId="{77F480E8-4661-49B5-B6AF-1D4F02FEB218}">
      <dgm:prSet/>
      <dgm:spPr/>
      <dgm:t>
        <a:bodyPr/>
        <a:lstStyle/>
        <a:p>
          <a:endParaRPr lang="en-US"/>
        </a:p>
      </dgm:t>
    </dgm:pt>
    <dgm:pt modelId="{92892394-CEC2-472B-9746-1B40490488C0}" type="sibTrans" cxnId="{77F480E8-4661-49B5-B6AF-1D4F02FEB218}">
      <dgm:prSet/>
      <dgm:spPr/>
      <dgm:t>
        <a:bodyPr/>
        <a:lstStyle/>
        <a:p>
          <a:endParaRPr lang="en-US"/>
        </a:p>
      </dgm:t>
    </dgm:pt>
    <dgm:pt modelId="{4E5932C7-E906-45B8-81AD-441853BB5BA1}">
      <dgm:prSet/>
      <dgm:spPr/>
      <dgm:t>
        <a:bodyPr/>
        <a:lstStyle/>
        <a:p>
          <a:r>
            <a:rPr lang="en-US"/>
            <a:t>Introduce</a:t>
          </a:r>
        </a:p>
      </dgm:t>
    </dgm:pt>
    <dgm:pt modelId="{A9F82FE5-6481-4A56-B0FB-8CC62E55F056}" type="parTrans" cxnId="{BBC95458-0A74-452D-955E-945161C59107}">
      <dgm:prSet/>
      <dgm:spPr/>
      <dgm:t>
        <a:bodyPr/>
        <a:lstStyle/>
        <a:p>
          <a:endParaRPr lang="en-US"/>
        </a:p>
      </dgm:t>
    </dgm:pt>
    <dgm:pt modelId="{55B7E410-BEE6-4A05-A55B-4470FDFF0A92}" type="sibTrans" cxnId="{BBC95458-0A74-452D-955E-945161C59107}">
      <dgm:prSet/>
      <dgm:spPr/>
      <dgm:t>
        <a:bodyPr/>
        <a:lstStyle/>
        <a:p>
          <a:endParaRPr lang="en-US"/>
        </a:p>
      </dgm:t>
    </dgm:pt>
    <dgm:pt modelId="{31AA16CF-7F76-400E-9B88-91EC304B9C1B}">
      <dgm:prSet/>
      <dgm:spPr/>
      <dgm:t>
        <a:bodyPr/>
        <a:lstStyle/>
        <a:p>
          <a:r>
            <a:rPr lang="en-US"/>
            <a:t>Introduce Terraform Module and Create VPC Module</a:t>
          </a:r>
          <a:br>
            <a:rPr lang="en-US"/>
          </a:br>
          <a:endParaRPr lang="en-US"/>
        </a:p>
      </dgm:t>
    </dgm:pt>
    <dgm:pt modelId="{B90064FD-84AB-4E8E-B2A3-5767D5AB6C14}" type="parTrans" cxnId="{5E6F5C58-EAD8-46A3-ABCC-8B4E1016A925}">
      <dgm:prSet/>
      <dgm:spPr/>
      <dgm:t>
        <a:bodyPr/>
        <a:lstStyle/>
        <a:p>
          <a:endParaRPr lang="en-US"/>
        </a:p>
      </dgm:t>
    </dgm:pt>
    <dgm:pt modelId="{7B43B6F2-4439-4EE1-8476-84643E5F42B4}" type="sibTrans" cxnId="{5E6F5C58-EAD8-46A3-ABCC-8B4E1016A925}">
      <dgm:prSet/>
      <dgm:spPr/>
      <dgm:t>
        <a:bodyPr/>
        <a:lstStyle/>
        <a:p>
          <a:endParaRPr lang="en-US"/>
        </a:p>
      </dgm:t>
    </dgm:pt>
    <dgm:pt modelId="{B3967DEC-919F-4883-8C86-CF3147D56D68}">
      <dgm:prSet/>
      <dgm:spPr/>
      <dgm:t>
        <a:bodyPr/>
        <a:lstStyle/>
        <a:p>
          <a:r>
            <a:rPr lang="en-US"/>
            <a:t>Publish</a:t>
          </a:r>
        </a:p>
      </dgm:t>
    </dgm:pt>
    <dgm:pt modelId="{FAB6A1D8-D3C7-4811-971D-E48F97D6B06E}" type="parTrans" cxnId="{2649B6DE-0C93-48E8-A34D-EAC744DCAFC8}">
      <dgm:prSet/>
      <dgm:spPr/>
      <dgm:t>
        <a:bodyPr/>
        <a:lstStyle/>
        <a:p>
          <a:endParaRPr lang="en-US"/>
        </a:p>
      </dgm:t>
    </dgm:pt>
    <dgm:pt modelId="{33E74EA2-36E2-4FF9-8F9F-3C3B3F627B5A}" type="sibTrans" cxnId="{2649B6DE-0C93-48E8-A34D-EAC744DCAFC8}">
      <dgm:prSet/>
      <dgm:spPr/>
      <dgm:t>
        <a:bodyPr/>
        <a:lstStyle/>
        <a:p>
          <a:endParaRPr lang="en-US"/>
        </a:p>
      </dgm:t>
    </dgm:pt>
    <dgm:pt modelId="{CD39A295-552E-4CAB-9AAC-8D93C8F00180}">
      <dgm:prSet/>
      <dgm:spPr/>
      <dgm:t>
        <a:bodyPr/>
        <a:lstStyle/>
        <a:p>
          <a:r>
            <a:rPr lang="en-US"/>
            <a:t>Publish the VPC Module</a:t>
          </a:r>
          <a:br>
            <a:rPr lang="en-US"/>
          </a:br>
          <a:endParaRPr lang="en-US"/>
        </a:p>
      </dgm:t>
    </dgm:pt>
    <dgm:pt modelId="{CC07E99D-A4D5-4928-8AEC-80116622FDFA}" type="parTrans" cxnId="{69B1768E-657B-4209-A7F7-AE1308514A3F}">
      <dgm:prSet/>
      <dgm:spPr/>
      <dgm:t>
        <a:bodyPr/>
        <a:lstStyle/>
        <a:p>
          <a:endParaRPr lang="en-US"/>
        </a:p>
      </dgm:t>
    </dgm:pt>
    <dgm:pt modelId="{0BB87CDC-8174-4813-88F9-8614BF153258}" type="sibTrans" cxnId="{69B1768E-657B-4209-A7F7-AE1308514A3F}">
      <dgm:prSet/>
      <dgm:spPr/>
      <dgm:t>
        <a:bodyPr/>
        <a:lstStyle/>
        <a:p>
          <a:endParaRPr lang="en-US"/>
        </a:p>
      </dgm:t>
    </dgm:pt>
    <dgm:pt modelId="{0CC1B826-0260-1B40-8DF7-79DCD3285CD3}" type="pres">
      <dgm:prSet presAssocID="{E3A115EF-069F-44EF-B3A3-26B8B1C40C17}" presName="Name0" presStyleCnt="0">
        <dgm:presLayoutVars>
          <dgm:dir/>
          <dgm:animLvl val="lvl"/>
          <dgm:resizeHandles val="exact"/>
        </dgm:presLayoutVars>
      </dgm:prSet>
      <dgm:spPr/>
    </dgm:pt>
    <dgm:pt modelId="{7B002F27-B042-B34C-BE24-603E375068DF}" type="pres">
      <dgm:prSet presAssocID="{B3967DEC-919F-4883-8C86-CF3147D56D68}" presName="boxAndChildren" presStyleCnt="0"/>
      <dgm:spPr/>
    </dgm:pt>
    <dgm:pt modelId="{7CE7588C-227A-A94B-B2B0-E26B7A27AD67}" type="pres">
      <dgm:prSet presAssocID="{B3967DEC-919F-4883-8C86-CF3147D56D68}" presName="parentTextBox" presStyleLbl="alignNode1" presStyleIdx="0" presStyleCnt="3"/>
      <dgm:spPr/>
    </dgm:pt>
    <dgm:pt modelId="{626FF160-BC2A-1B42-AA68-8DA2184BF972}" type="pres">
      <dgm:prSet presAssocID="{B3967DEC-919F-4883-8C86-CF3147D56D68}" presName="descendantBox" presStyleLbl="bgAccFollowNode1" presStyleIdx="0" presStyleCnt="3"/>
      <dgm:spPr/>
    </dgm:pt>
    <dgm:pt modelId="{4BDD4252-514F-6546-AD2A-99CF91E9B330}" type="pres">
      <dgm:prSet presAssocID="{55B7E410-BEE6-4A05-A55B-4470FDFF0A92}" presName="sp" presStyleCnt="0"/>
      <dgm:spPr/>
    </dgm:pt>
    <dgm:pt modelId="{8A2A8985-4D71-D348-B857-8283F19D9C38}" type="pres">
      <dgm:prSet presAssocID="{4E5932C7-E906-45B8-81AD-441853BB5BA1}" presName="arrowAndChildren" presStyleCnt="0"/>
      <dgm:spPr/>
    </dgm:pt>
    <dgm:pt modelId="{22B435C9-9D86-2F42-849E-A5E435CEFF34}" type="pres">
      <dgm:prSet presAssocID="{4E5932C7-E906-45B8-81AD-441853BB5BA1}" presName="parentTextArrow" presStyleLbl="node1" presStyleIdx="0" presStyleCnt="0"/>
      <dgm:spPr/>
    </dgm:pt>
    <dgm:pt modelId="{C99EB87E-040C-CE45-ADB9-B077F80060B7}" type="pres">
      <dgm:prSet presAssocID="{4E5932C7-E906-45B8-81AD-441853BB5BA1}" presName="arrow" presStyleLbl="alignNode1" presStyleIdx="1" presStyleCnt="3"/>
      <dgm:spPr/>
    </dgm:pt>
    <dgm:pt modelId="{003BF81B-A024-814E-BD93-FB25521442CE}" type="pres">
      <dgm:prSet presAssocID="{4E5932C7-E906-45B8-81AD-441853BB5BA1}" presName="descendantArrow" presStyleLbl="bgAccFollowNode1" presStyleIdx="1" presStyleCnt="3"/>
      <dgm:spPr/>
    </dgm:pt>
    <dgm:pt modelId="{CF4449F0-1B39-4345-AE1A-68999F12C2A7}" type="pres">
      <dgm:prSet presAssocID="{EF764DC0-3084-453F-9F9A-7264DA02BB2C}" presName="sp" presStyleCnt="0"/>
      <dgm:spPr/>
    </dgm:pt>
    <dgm:pt modelId="{3ED268D7-A000-864A-8D63-4CDDFF38C632}" type="pres">
      <dgm:prSet presAssocID="{8C146367-1D63-4BF3-8320-C8DE5FE42C8E}" presName="arrowAndChildren" presStyleCnt="0"/>
      <dgm:spPr/>
    </dgm:pt>
    <dgm:pt modelId="{4CF9004A-C21B-5C42-B362-93C53BE2A052}" type="pres">
      <dgm:prSet presAssocID="{8C146367-1D63-4BF3-8320-C8DE5FE42C8E}" presName="parentTextArrow" presStyleLbl="node1" presStyleIdx="0" presStyleCnt="0"/>
      <dgm:spPr/>
    </dgm:pt>
    <dgm:pt modelId="{D43632E9-74FE-BA43-B12E-747E2D446A56}" type="pres">
      <dgm:prSet presAssocID="{8C146367-1D63-4BF3-8320-C8DE5FE42C8E}" presName="arrow" presStyleLbl="alignNode1" presStyleIdx="2" presStyleCnt="3"/>
      <dgm:spPr/>
    </dgm:pt>
    <dgm:pt modelId="{84920918-9707-9640-A49D-D9346454ED54}" type="pres">
      <dgm:prSet presAssocID="{8C146367-1D63-4BF3-8320-C8DE5FE42C8E}" presName="descendantArrow" presStyleLbl="bgAccFollowNode1" presStyleIdx="2" presStyleCnt="3"/>
      <dgm:spPr/>
    </dgm:pt>
  </dgm:ptLst>
  <dgm:cxnLst>
    <dgm:cxn modelId="{69DD4F0A-4D68-044A-A1A1-20CF71EF5B3D}" type="presOf" srcId="{8C146367-1D63-4BF3-8320-C8DE5FE42C8E}" destId="{4CF9004A-C21B-5C42-B362-93C53BE2A052}" srcOrd="0" destOrd="0" presId="urn:microsoft.com/office/officeart/2016/7/layout/VerticalDownArrowProcess"/>
    <dgm:cxn modelId="{9F19E511-1128-AA45-807A-B5937C676328}" type="presOf" srcId="{8C146367-1D63-4BF3-8320-C8DE5FE42C8E}" destId="{D43632E9-74FE-BA43-B12E-747E2D446A56}" srcOrd="1" destOrd="0" presId="urn:microsoft.com/office/officeart/2016/7/layout/VerticalDownArrowProcess"/>
    <dgm:cxn modelId="{BF625432-334D-004D-8067-DF375063302E}" type="presOf" srcId="{31AA16CF-7F76-400E-9B88-91EC304B9C1B}" destId="{003BF81B-A024-814E-BD93-FB25521442CE}" srcOrd="0" destOrd="0" presId="urn:microsoft.com/office/officeart/2016/7/layout/VerticalDownArrowProcess"/>
    <dgm:cxn modelId="{289CA34B-FF39-4CD1-A69F-AA6BEF9CF7AA}" srcId="{E3A115EF-069F-44EF-B3A3-26B8B1C40C17}" destId="{8C146367-1D63-4BF3-8320-C8DE5FE42C8E}" srcOrd="0" destOrd="0" parTransId="{01E7AA94-BD8D-4E4E-983E-06609871B5DC}" sibTransId="{EF764DC0-3084-453F-9F9A-7264DA02BB2C}"/>
    <dgm:cxn modelId="{02BE0351-2451-B546-A5E4-E69A53CDD388}" type="presOf" srcId="{CD39A295-552E-4CAB-9AAC-8D93C8F00180}" destId="{626FF160-BC2A-1B42-AA68-8DA2184BF972}" srcOrd="0" destOrd="0" presId="urn:microsoft.com/office/officeart/2016/7/layout/VerticalDownArrowProcess"/>
    <dgm:cxn modelId="{A7E39C54-81AD-584E-8F40-ADB4570F81E9}" type="presOf" srcId="{4E5932C7-E906-45B8-81AD-441853BB5BA1}" destId="{22B435C9-9D86-2F42-849E-A5E435CEFF34}" srcOrd="0" destOrd="0" presId="urn:microsoft.com/office/officeart/2016/7/layout/VerticalDownArrowProcess"/>
    <dgm:cxn modelId="{BBC95458-0A74-452D-955E-945161C59107}" srcId="{E3A115EF-069F-44EF-B3A3-26B8B1C40C17}" destId="{4E5932C7-E906-45B8-81AD-441853BB5BA1}" srcOrd="1" destOrd="0" parTransId="{A9F82FE5-6481-4A56-B0FB-8CC62E55F056}" sibTransId="{55B7E410-BEE6-4A05-A55B-4470FDFF0A92}"/>
    <dgm:cxn modelId="{5E6F5C58-EAD8-46A3-ABCC-8B4E1016A925}" srcId="{4E5932C7-E906-45B8-81AD-441853BB5BA1}" destId="{31AA16CF-7F76-400E-9B88-91EC304B9C1B}" srcOrd="0" destOrd="0" parTransId="{B90064FD-84AB-4E8E-B2A3-5767D5AB6C14}" sibTransId="{7B43B6F2-4439-4EE1-8476-84643E5F42B4}"/>
    <dgm:cxn modelId="{69B1768E-657B-4209-A7F7-AE1308514A3F}" srcId="{B3967DEC-919F-4883-8C86-CF3147D56D68}" destId="{CD39A295-552E-4CAB-9AAC-8D93C8F00180}" srcOrd="0" destOrd="0" parTransId="{CC07E99D-A4D5-4928-8AEC-80116622FDFA}" sibTransId="{0BB87CDC-8174-4813-88F9-8614BF153258}"/>
    <dgm:cxn modelId="{9FD8888E-7F09-FE40-9427-91D6DF95DE2F}" type="presOf" srcId="{4E5932C7-E906-45B8-81AD-441853BB5BA1}" destId="{C99EB87E-040C-CE45-ADB9-B077F80060B7}" srcOrd="1" destOrd="0" presId="urn:microsoft.com/office/officeart/2016/7/layout/VerticalDownArrowProcess"/>
    <dgm:cxn modelId="{C1F3FBD5-4CFD-9E41-ACCB-7F147E347D83}" type="presOf" srcId="{E3A115EF-069F-44EF-B3A3-26B8B1C40C17}" destId="{0CC1B826-0260-1B40-8DF7-79DCD3285CD3}" srcOrd="0" destOrd="0" presId="urn:microsoft.com/office/officeart/2016/7/layout/VerticalDownArrowProcess"/>
    <dgm:cxn modelId="{2649B6DE-0C93-48E8-A34D-EAC744DCAFC8}" srcId="{E3A115EF-069F-44EF-B3A3-26B8B1C40C17}" destId="{B3967DEC-919F-4883-8C86-CF3147D56D68}" srcOrd="2" destOrd="0" parTransId="{FAB6A1D8-D3C7-4811-971D-E48F97D6B06E}" sibTransId="{33E74EA2-36E2-4FF9-8F9F-3C3B3F627B5A}"/>
    <dgm:cxn modelId="{8B4956E5-1587-CF4F-AEE3-7EC82B6C7522}" type="presOf" srcId="{B3967DEC-919F-4883-8C86-CF3147D56D68}" destId="{7CE7588C-227A-A94B-B2B0-E26B7A27AD67}" srcOrd="0" destOrd="0" presId="urn:microsoft.com/office/officeart/2016/7/layout/VerticalDownArrowProcess"/>
    <dgm:cxn modelId="{77F480E8-4661-49B5-B6AF-1D4F02FEB218}" srcId="{8C146367-1D63-4BF3-8320-C8DE5FE42C8E}" destId="{616E6391-4DC6-4752-92D6-8F0ACF3C4E4F}" srcOrd="0" destOrd="0" parTransId="{750D09BA-ACBB-422C-93D0-7041AC31CBAD}" sibTransId="{92892394-CEC2-472B-9746-1B40490488C0}"/>
    <dgm:cxn modelId="{B63004F8-68A8-994F-AFC2-2A19DE496137}" type="presOf" srcId="{616E6391-4DC6-4752-92D6-8F0ACF3C4E4F}" destId="{84920918-9707-9640-A49D-D9346454ED54}" srcOrd="0" destOrd="0" presId="urn:microsoft.com/office/officeart/2016/7/layout/VerticalDownArrowProcess"/>
    <dgm:cxn modelId="{840A199A-7E29-6A40-8345-B23135309E2E}" type="presParOf" srcId="{0CC1B826-0260-1B40-8DF7-79DCD3285CD3}" destId="{7B002F27-B042-B34C-BE24-603E375068DF}" srcOrd="0" destOrd="0" presId="urn:microsoft.com/office/officeart/2016/7/layout/VerticalDownArrowProcess"/>
    <dgm:cxn modelId="{492504C4-5EA4-FB4D-B05B-AA7AF7771AD9}" type="presParOf" srcId="{7B002F27-B042-B34C-BE24-603E375068DF}" destId="{7CE7588C-227A-A94B-B2B0-E26B7A27AD67}" srcOrd="0" destOrd="0" presId="urn:microsoft.com/office/officeart/2016/7/layout/VerticalDownArrowProcess"/>
    <dgm:cxn modelId="{D3BBF02F-C5B1-B945-952F-38D7DECE9999}" type="presParOf" srcId="{7B002F27-B042-B34C-BE24-603E375068DF}" destId="{626FF160-BC2A-1B42-AA68-8DA2184BF972}" srcOrd="1" destOrd="0" presId="urn:microsoft.com/office/officeart/2016/7/layout/VerticalDownArrowProcess"/>
    <dgm:cxn modelId="{5ED16378-9007-D340-873A-E5CC0D6AE7FA}" type="presParOf" srcId="{0CC1B826-0260-1B40-8DF7-79DCD3285CD3}" destId="{4BDD4252-514F-6546-AD2A-99CF91E9B330}" srcOrd="1" destOrd="0" presId="urn:microsoft.com/office/officeart/2016/7/layout/VerticalDownArrowProcess"/>
    <dgm:cxn modelId="{A75820EA-505C-124B-BB5A-5FE2F78B6031}" type="presParOf" srcId="{0CC1B826-0260-1B40-8DF7-79DCD3285CD3}" destId="{8A2A8985-4D71-D348-B857-8283F19D9C38}" srcOrd="2" destOrd="0" presId="urn:microsoft.com/office/officeart/2016/7/layout/VerticalDownArrowProcess"/>
    <dgm:cxn modelId="{5C688904-97FF-C240-8139-949299EBBE02}" type="presParOf" srcId="{8A2A8985-4D71-D348-B857-8283F19D9C38}" destId="{22B435C9-9D86-2F42-849E-A5E435CEFF34}" srcOrd="0" destOrd="0" presId="urn:microsoft.com/office/officeart/2016/7/layout/VerticalDownArrowProcess"/>
    <dgm:cxn modelId="{EB20789F-4A90-D64A-8108-D07F8282D8B1}" type="presParOf" srcId="{8A2A8985-4D71-D348-B857-8283F19D9C38}" destId="{C99EB87E-040C-CE45-ADB9-B077F80060B7}" srcOrd="1" destOrd="0" presId="urn:microsoft.com/office/officeart/2016/7/layout/VerticalDownArrowProcess"/>
    <dgm:cxn modelId="{B582479C-60F8-D74F-B5D3-6877CE497563}" type="presParOf" srcId="{8A2A8985-4D71-D348-B857-8283F19D9C38}" destId="{003BF81B-A024-814E-BD93-FB25521442CE}" srcOrd="2" destOrd="0" presId="urn:microsoft.com/office/officeart/2016/7/layout/VerticalDownArrowProcess"/>
    <dgm:cxn modelId="{A5C03F6D-194E-BF42-AD94-74FC5DCC03E7}" type="presParOf" srcId="{0CC1B826-0260-1B40-8DF7-79DCD3285CD3}" destId="{CF4449F0-1B39-4345-AE1A-68999F12C2A7}" srcOrd="3" destOrd="0" presId="urn:microsoft.com/office/officeart/2016/7/layout/VerticalDownArrowProcess"/>
    <dgm:cxn modelId="{0DA1C951-8E4C-D044-8E26-549A0EDD0D9E}" type="presParOf" srcId="{0CC1B826-0260-1B40-8DF7-79DCD3285CD3}" destId="{3ED268D7-A000-864A-8D63-4CDDFF38C632}" srcOrd="4" destOrd="0" presId="urn:microsoft.com/office/officeart/2016/7/layout/VerticalDownArrowProcess"/>
    <dgm:cxn modelId="{6D7A0DBC-F521-C74F-8156-C77213B4D703}" type="presParOf" srcId="{3ED268D7-A000-864A-8D63-4CDDFF38C632}" destId="{4CF9004A-C21B-5C42-B362-93C53BE2A052}" srcOrd="0" destOrd="0" presId="urn:microsoft.com/office/officeart/2016/7/layout/VerticalDownArrowProcess"/>
    <dgm:cxn modelId="{B05D5ECF-1071-7E41-812E-285B1EA10731}" type="presParOf" srcId="{3ED268D7-A000-864A-8D63-4CDDFF38C632}" destId="{D43632E9-74FE-BA43-B12E-747E2D446A56}" srcOrd="1" destOrd="0" presId="urn:microsoft.com/office/officeart/2016/7/layout/VerticalDownArrowProcess"/>
    <dgm:cxn modelId="{C782E5B2-B39F-4246-88D1-5AADF6704746}" type="presParOf" srcId="{3ED268D7-A000-864A-8D63-4CDDFF38C632}" destId="{84920918-9707-9640-A49D-D9346454ED54}" srcOrd="2" destOrd="0" presId="urn:microsoft.com/office/officeart/2016/7/layout/VerticalDown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E7588C-227A-A94B-B2B0-E26B7A27AD67}">
      <dsp:nvSpPr>
        <dsp:cNvPr id="0" name=""/>
        <dsp:cNvSpPr/>
      </dsp:nvSpPr>
      <dsp:spPr>
        <a:xfrm>
          <a:off x="0" y="3244803"/>
          <a:ext cx="787960" cy="1065017"/>
        </a:xfrm>
        <a:prstGeom prst="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a:outerShdw blurRad="38100" dist="25400" dir="5400000" algn="ctr" rotWithShape="0">
            <a:srgbClr val="000000">
              <a:alpha val="25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56040" tIns="92456" rIns="56040" bIns="92456" numCol="1" spcCol="1270" anchor="ctr" anchorCtr="0">
          <a:noAutofit/>
        </a:bodyPr>
        <a:lstStyle/>
        <a:p>
          <a:pPr marL="0" lvl="0" indent="0" algn="ctr" defTabSz="577850">
            <a:lnSpc>
              <a:spcPct val="90000"/>
            </a:lnSpc>
            <a:spcBef>
              <a:spcPct val="0"/>
            </a:spcBef>
            <a:spcAft>
              <a:spcPct val="35000"/>
            </a:spcAft>
            <a:buNone/>
          </a:pPr>
          <a:r>
            <a:rPr lang="en-US" sz="1300" kern="1200"/>
            <a:t>Publish</a:t>
          </a:r>
        </a:p>
      </dsp:txBody>
      <dsp:txXfrm>
        <a:off x="0" y="3244803"/>
        <a:ext cx="787960" cy="1065017"/>
      </dsp:txXfrm>
    </dsp:sp>
    <dsp:sp modelId="{626FF160-BC2A-1B42-AA68-8DA2184BF972}">
      <dsp:nvSpPr>
        <dsp:cNvPr id="0" name=""/>
        <dsp:cNvSpPr/>
      </dsp:nvSpPr>
      <dsp:spPr>
        <a:xfrm>
          <a:off x="787960" y="3244803"/>
          <a:ext cx="2363880" cy="1065017"/>
        </a:xfrm>
        <a:prstGeom prst="rect">
          <a:avLst/>
        </a:prstGeom>
        <a:solidFill>
          <a:schemeClr val="accent3">
            <a:alpha val="90000"/>
            <a:tint val="40000"/>
            <a:hueOff val="0"/>
            <a:satOff val="0"/>
            <a:lumOff val="0"/>
            <a:alphaOff val="0"/>
          </a:schemeClr>
        </a:solidFill>
        <a:ln w="6350" cap="flat" cmpd="sng" algn="in">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7951" tIns="165100" rIns="47951" bIns="165100" numCol="1" spcCol="1270" anchor="ctr" anchorCtr="0">
          <a:noAutofit/>
        </a:bodyPr>
        <a:lstStyle/>
        <a:p>
          <a:pPr marL="0" lvl="0" indent="0" algn="l" defTabSz="577850">
            <a:lnSpc>
              <a:spcPct val="90000"/>
            </a:lnSpc>
            <a:spcBef>
              <a:spcPct val="0"/>
            </a:spcBef>
            <a:spcAft>
              <a:spcPct val="35000"/>
            </a:spcAft>
            <a:buNone/>
          </a:pPr>
          <a:r>
            <a:rPr lang="en-US" sz="1300" kern="1200"/>
            <a:t>Publish the VPC Module</a:t>
          </a:r>
          <a:br>
            <a:rPr lang="en-US" sz="1300" kern="1200"/>
          </a:br>
          <a:endParaRPr lang="en-US" sz="1300" kern="1200"/>
        </a:p>
      </dsp:txBody>
      <dsp:txXfrm>
        <a:off x="787960" y="3244803"/>
        <a:ext cx="2363880" cy="1065017"/>
      </dsp:txXfrm>
    </dsp:sp>
    <dsp:sp modelId="{C99EB87E-040C-CE45-ADB9-B077F80060B7}">
      <dsp:nvSpPr>
        <dsp:cNvPr id="0" name=""/>
        <dsp:cNvSpPr/>
      </dsp:nvSpPr>
      <dsp:spPr>
        <a:xfrm rot="10800000">
          <a:off x="0" y="1622782"/>
          <a:ext cx="787960" cy="1637996"/>
        </a:xfrm>
        <a:prstGeom prst="upArrowCallout">
          <a:avLst>
            <a:gd name="adj1" fmla="val 5000"/>
            <a:gd name="adj2" fmla="val 10000"/>
            <a:gd name="adj3" fmla="val 15000"/>
            <a:gd name="adj4" fmla="val 64977"/>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a:outerShdw blurRad="38100" dist="25400" dir="5400000" algn="ctr" rotWithShape="0">
            <a:srgbClr val="000000">
              <a:alpha val="25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56040" tIns="92456" rIns="56040" bIns="92456" numCol="1" spcCol="1270" anchor="ctr" anchorCtr="0">
          <a:noAutofit/>
        </a:bodyPr>
        <a:lstStyle/>
        <a:p>
          <a:pPr marL="0" lvl="0" indent="0" algn="ctr" defTabSz="577850">
            <a:lnSpc>
              <a:spcPct val="90000"/>
            </a:lnSpc>
            <a:spcBef>
              <a:spcPct val="0"/>
            </a:spcBef>
            <a:spcAft>
              <a:spcPct val="35000"/>
            </a:spcAft>
            <a:buNone/>
          </a:pPr>
          <a:r>
            <a:rPr lang="en-US" sz="1300" kern="1200"/>
            <a:t>Introduce</a:t>
          </a:r>
        </a:p>
      </dsp:txBody>
      <dsp:txXfrm rot="-10800000">
        <a:off x="0" y="1622782"/>
        <a:ext cx="787960" cy="1064697"/>
      </dsp:txXfrm>
    </dsp:sp>
    <dsp:sp modelId="{003BF81B-A024-814E-BD93-FB25521442CE}">
      <dsp:nvSpPr>
        <dsp:cNvPr id="0" name=""/>
        <dsp:cNvSpPr/>
      </dsp:nvSpPr>
      <dsp:spPr>
        <a:xfrm>
          <a:off x="787960" y="1622782"/>
          <a:ext cx="2363880" cy="1064697"/>
        </a:xfrm>
        <a:prstGeom prst="rect">
          <a:avLst/>
        </a:prstGeom>
        <a:solidFill>
          <a:schemeClr val="accent3">
            <a:alpha val="90000"/>
            <a:tint val="40000"/>
            <a:hueOff val="0"/>
            <a:satOff val="0"/>
            <a:lumOff val="0"/>
            <a:alphaOff val="0"/>
          </a:schemeClr>
        </a:solidFill>
        <a:ln w="6350" cap="flat" cmpd="sng" algn="in">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7951" tIns="165100" rIns="47951" bIns="165100" numCol="1" spcCol="1270" anchor="ctr" anchorCtr="0">
          <a:noAutofit/>
        </a:bodyPr>
        <a:lstStyle/>
        <a:p>
          <a:pPr marL="0" lvl="0" indent="0" algn="l" defTabSz="577850">
            <a:lnSpc>
              <a:spcPct val="90000"/>
            </a:lnSpc>
            <a:spcBef>
              <a:spcPct val="0"/>
            </a:spcBef>
            <a:spcAft>
              <a:spcPct val="35000"/>
            </a:spcAft>
            <a:buNone/>
          </a:pPr>
          <a:r>
            <a:rPr lang="en-US" sz="1300" kern="1200"/>
            <a:t>Introduce Terraform Module and Create VPC Module</a:t>
          </a:r>
          <a:br>
            <a:rPr lang="en-US" sz="1300" kern="1200"/>
          </a:br>
          <a:endParaRPr lang="en-US" sz="1300" kern="1200"/>
        </a:p>
      </dsp:txBody>
      <dsp:txXfrm>
        <a:off x="787960" y="1622782"/>
        <a:ext cx="2363880" cy="1064697"/>
      </dsp:txXfrm>
    </dsp:sp>
    <dsp:sp modelId="{D43632E9-74FE-BA43-B12E-747E2D446A56}">
      <dsp:nvSpPr>
        <dsp:cNvPr id="0" name=""/>
        <dsp:cNvSpPr/>
      </dsp:nvSpPr>
      <dsp:spPr>
        <a:xfrm rot="10800000">
          <a:off x="0" y="761"/>
          <a:ext cx="787960" cy="1637996"/>
        </a:xfrm>
        <a:prstGeom prst="upArrowCallout">
          <a:avLst>
            <a:gd name="adj1" fmla="val 5000"/>
            <a:gd name="adj2" fmla="val 10000"/>
            <a:gd name="adj3" fmla="val 15000"/>
            <a:gd name="adj4" fmla="val 64977"/>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a:outerShdw blurRad="38100" dist="25400" dir="5400000" algn="ctr" rotWithShape="0">
            <a:srgbClr val="000000">
              <a:alpha val="25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56040" tIns="92456" rIns="56040" bIns="92456" numCol="1" spcCol="1270" anchor="ctr" anchorCtr="0">
          <a:noAutofit/>
        </a:bodyPr>
        <a:lstStyle/>
        <a:p>
          <a:pPr marL="0" lvl="0" indent="0" algn="ctr" defTabSz="577850">
            <a:lnSpc>
              <a:spcPct val="90000"/>
            </a:lnSpc>
            <a:spcBef>
              <a:spcPct val="0"/>
            </a:spcBef>
            <a:spcAft>
              <a:spcPct val="35000"/>
            </a:spcAft>
            <a:buNone/>
          </a:pPr>
          <a:r>
            <a:rPr lang="en-US" sz="1300" kern="1200"/>
            <a:t>Create</a:t>
          </a:r>
        </a:p>
      </dsp:txBody>
      <dsp:txXfrm rot="-10800000">
        <a:off x="0" y="761"/>
        <a:ext cx="787960" cy="1064697"/>
      </dsp:txXfrm>
    </dsp:sp>
    <dsp:sp modelId="{84920918-9707-9640-A49D-D9346454ED54}">
      <dsp:nvSpPr>
        <dsp:cNvPr id="0" name=""/>
        <dsp:cNvSpPr/>
      </dsp:nvSpPr>
      <dsp:spPr>
        <a:xfrm>
          <a:off x="787960" y="761"/>
          <a:ext cx="2363880" cy="1064697"/>
        </a:xfrm>
        <a:prstGeom prst="rect">
          <a:avLst/>
        </a:prstGeom>
        <a:solidFill>
          <a:schemeClr val="accent3">
            <a:alpha val="90000"/>
            <a:tint val="40000"/>
            <a:hueOff val="0"/>
            <a:satOff val="0"/>
            <a:lumOff val="0"/>
            <a:alphaOff val="0"/>
          </a:schemeClr>
        </a:solidFill>
        <a:ln w="6350" cap="flat" cmpd="sng" algn="in">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7951" tIns="165100" rIns="47951" bIns="165100" numCol="1" spcCol="1270" anchor="ctr" anchorCtr="0">
          <a:noAutofit/>
        </a:bodyPr>
        <a:lstStyle/>
        <a:p>
          <a:pPr marL="0" lvl="0" indent="0" algn="l" defTabSz="577850">
            <a:lnSpc>
              <a:spcPct val="90000"/>
            </a:lnSpc>
            <a:spcBef>
              <a:spcPct val="0"/>
            </a:spcBef>
            <a:spcAft>
              <a:spcPct val="35000"/>
            </a:spcAft>
            <a:buNone/>
          </a:pPr>
          <a:r>
            <a:rPr lang="en-US" sz="1300" kern="1200"/>
            <a:t>Create an AWS VPC with Terraform</a:t>
          </a:r>
          <a:br>
            <a:rPr lang="en-US" sz="1300" kern="1200"/>
          </a:br>
          <a:endParaRPr lang="en-US" sz="1300" kern="1200"/>
        </a:p>
      </dsp:txBody>
      <dsp:txXfrm>
        <a:off x="787960" y="761"/>
        <a:ext cx="2363880" cy="1064697"/>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8T02:36:13.877"/>
    </inkml:context>
    <inkml:brush xml:id="br0">
      <inkml:brushProperty name="width" value="0.05" units="cm"/>
      <inkml:brushProperty name="height" value="0.05" units="cm"/>
      <inkml:brushProperty name="color" value="#E71224"/>
    </inkml:brush>
  </inkml:definitions>
  <inkml:trace contextRef="#ctx0" brushRef="#br0">4217 1 10682,'-15'9'0,"-31"23"4971,-7 1-4971,-1 5 0,-8 3 0,-9 3 0,-8 2 160,5-1 1,-7 4-1,-2-2-160,-1-3 0,-1-1 0,-8 2-55,12-7 1,-5 2 0,-5 2 0,-2 0 0,-3 1 54,16-7 0,-4 1 0,-2 0 0,-2 1 0,1 0 0,2-2 0,2 0-3,-2 0 0,2-1 1,2-1-1,-1 0 1,1 1-1,-3 0 3,-8 4 0,-4 2 0,-2 0 0,5-1 0,6-4 0,11-5 0,0-1 0,11-4 0,2-2 0,-20 6 0,10-2 0,6 5 29,-8 16-29,31-8 1402,-11-1-1402,-6 3 2219,34-25-2219,-27 13 5078,-12 4-5078,-13 2 0,-3-3 0,30-14 0,2 0 0,-14 8 0,2-5 0,18-1 0,37-21 0,-2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8T02:36:14.960"/>
    </inkml:context>
    <inkml:brush xml:id="br0">
      <inkml:brushProperty name="width" value="0.05" units="cm"/>
      <inkml:brushProperty name="height" value="0.05" units="cm"/>
      <inkml:brushProperty name="color" value="#E71224"/>
    </inkml:brush>
  </inkml:definitions>
  <inkml:trace contextRef="#ctx0" brushRef="#br0">353 0 24575,'10'10'0,"-4"1"0,5 19 0,-10-7 0,5 15 0,-6-6 0,-6 8 0,-12 16 0,-22 9 0,10-4 0,-5-13 0,-3 1 0,-13 31 0,19-38 0,0-1 0,-14 22 0,25-25 0,6-20 0,7 11 0,4-13 0,-1-4 0,4 2 0,-4-8 0,19 4 0,23 4 0,10-10 0,8-1 0,1 7 0,6-1 0,10-7 0,10-2 0,2 1-797,-10 4 0,1 2 0,3 0 0,1-2 797,6-3 0,2-1 0,2-1 0,2 0-637,-12 3 1,3 0 0,0 0-1,-1 0 1,-2-1 636,5-1 0,-2-2 0,-2 0 0,-2 2 0,16 2 0,-4 2 0,-4-2-282,-12-2 0,-3 0 0,-4 0 282,10 5 0,-10 0 0,10-6 0,-28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8T02:36:23.577"/>
    </inkml:context>
    <inkml:brush xml:id="br0">
      <inkml:brushProperty name="width" value="0.05" units="cm"/>
      <inkml:brushProperty name="height" value="0.05" units="cm"/>
      <inkml:brushProperty name="color" value="#E71224"/>
    </inkml:brush>
  </inkml:definitions>
  <inkml:trace contextRef="#ctx0" brushRef="#br0">2498 124 24575,'-11'0'0,"-4"0"0,-1 0 0,-30 8 0,11 0 0,-21 8 0,-16 1 0,18-6 0,-2-2 0,5-2 0,0-2 0,-3 1 0,1 0 0,-33 4 0,37-2 0,-22 9 0,39-5 0,2-5 0,14 3 0,-9 5 0,7 2 0,-8 4 0,-4-4 0,-1 1 0,-10 3 0,-15 2 0,3 1 0,0 0 0,-10 3 0,14-7 0,6 1 0,22-6 0,0 0 0,-9 4 0,6-2 0,-5 6 0,-22 13 0,13-8 0,-1 2 0,-4 2 0,-24 17 0,23-17 0,0 1 0,-23 16 0,14-7 0,15-22 0,14 0 0,-1-7 0,10 7 0,4-4 0,-1 14 0,-16 48 0,8-31 0,-3 4 0,-7 20 0,-2 3 0,-3-3 0,-2 2 0,6-10 0,0 4 0,1-4 0,-3 8 0,1 0 0,-4 19 0,6-6 0,8-14 0,12 15 0,10-34 0,6 8 0,-4 28 0,13-8 0,-9-18 0,1 3 0,9 1 0,2-1-208,-5 0 1,0 1 207,4 7 0,0-3 0,-1-19 0,-3-2 0,2 43 0,6-44 0,-19-22 0,7-10 0,-3 0 415,4 2-415,2 12 0,31 28 0,-3-3 0,0-10 0,3 0 0,9 2 0,10 2 0,-31-25 0,-1-5 0,-14-2 0,-1 4 0,5 1 0,-7-3 0,7 2 0,-10-10 0,1 1 0,34 24 0,-21-19 0,26 24 0,-20-21 0,-7-2 0,7 5 0,-14-10 0,-1 3 0,10 10 0,-11-11 0,15 10 0,-12-8 0,-1-5 0,9 9 0,-8-8 0,9 3 0,-10-5 0,4 1 0,-8-1 0,17 5 0,-2-8 0,30 11 0,18-6 0,4-1 0,11 7 0,-39-12 0,3 10 0,-31-5 0,15-4 0,-14-3 0,29 5 0,-2 1 0,9 0 0,11 7 0,-27-9 0,27 2 0,-11 4 0,15-12 0,15 16 0,5-15 0,-26 2 0,3-1 0,-13-4 0,-1 0 0,13 5 0,-1 0 0,-14-4 0,-2 1 0,7 2 0,3 1 0,24 0 0,2 0 0,-13 2 0,3-1-211,-5-2 1,6 0-1,3 0 211,15 4 0,3 1 0,-4-3-686,-21-4 0,-4-2 1,4 1 685,5 2 0,7 0 0,-2 1 0,-11-2 0,5-2 0,-5 0-350,20 0 1,-1 0 349,-22 0 0,-1 0 0,5 0 0,6 0 0,-3 0 0,6 0 0,-8 0 0,-8 0 0,-2 0 272,36 0 0,-10 0-272,-34 0 2040,-1-6-2040,13 5 804,-28-6-804,11 7 0,19 0 0,-10 0 0,-10-4 0,0-1 0,25 2 0,-26-2 0,0 0 0,26 5 0,-27-4 0,2-1 0,0 4 0,2-1 0,8-7 0,1-2 0,-1 5 0,1-1-440,20-5 1,2-1 439,-11 1 0,1 0 0,14-2 0,-2 2 0,-23 4 0,-3 2 0,-1 0 0,-3 1 0,36-5 0,-20 9 0,8 0 0,-13-2 0,4-1 0,-2 1 0,27 3 0,0 0 0,-23-3 0,1-1 0,-7 1-303,-11 1 1,-5 1 302,8-5 0,-2 1 0,34 5 0,0 0 0,-41 0 0,0 0 0,42 0 0,-33-4 0,1-3 0,35-4 0,-29 0 0,-1-1 0,15-8 425,-19 9 1,-4 1-426,-10-5 0,21-1 0,-53 5 633,20-8-633,-6-1 0,0 0 0,6-5 0,-6 5 0,-5-4 0,-4 0 0,-5-6 0,-10-2 0,8 5 0,-15-10 0,4 18 0,-5-28 0,0 12 0,-8-30 0,0 21 0,-7-4 0,3 18 0,-3 9 0,3 5 0,-4 0 0,1 1 0,3 3 0,-3-3 0,-7-14 0,4 4 0,1-6 0,-14-18 0,0-3 0,12 7 0,-10-6 0,0 2 0,18 19 0,0 9 0,-1-9 0,6 7 0,-5-7 0,4 0 0,-4 7 0,-1-7 0,1 9 0,1-1 0,-1 6 0,5 0 0,-3 6 0,7-1 0,-12-4 0,12 3 0,-17-8 0,12 3 0,-13-4 0,8 4 0,-3 2 0,4 4 0,-4-4 0,-2-6 0,-9-11 0,3 3 0,-3 3 0,10 6 0,1 4 0,-6-10 0,8 3 0,-7 2 0,10 5 0,-1 1 0,0-1 0,1-6 0,-6 1 0,3-9 0,-2 12 0,-8-29 0,10 31 0,-4-22 0,7 26 0,9-4 0,-13 1 0,7-2 0,-8-4 0,4 5 0,0-5 0,1 5 0,-1-5 0,-4-1 0,3 6 0,1 0 0,2 11 0,8-5 0,-9 9 0,9-9 0,-9 9 0,9-8 0,-13 3 0,7-5 0,-8 5 0,9-3 0,-4 8 0,4-9 0,-4 9 0,-1-8 0,0 3 0,-4-5 0,3 0 0,-3 1 0,4 4 0,-4-8 0,-2 7 0,1-9 0,-4 1 0,3 3 0,0-8 0,2 8 0,4-8 0,-4 8 0,3-8 0,-8 3 0,13 1 0,-12 0 0,12 1 0,-8 3 0,4-3 0,0 0 0,1-2 0,-22-38 0,2 23 0,-12-25 0,-4 0 0,5 23 0,4-7 0,5 3 0,15 21 0,2-4 0,-1-1 0,0-4 0,-5 4 0,-9-7 0,6 7 0,-5-1 0,-1-1 0,6 2 0,-21-18 0,-20-5 0,-11-17 0,8 16 0,25 15 0,5 1 0,9 4 0,-17-15 0,-4-10 0,26 27 0,-26-26 0,20 31 0,-2-6 0,0 6 0,-6-7 0,-10 10 0,-27-17 0,11 13 0,-3 1 0,-1-1 0,-4 1 0,17 7 0,1-2 0,-17-13 0,-5 7 0,13-5 0,-24 5 0,33 7 0,-4-8 0,-7 13 0,29-9 0,-49 6 0,30-4 0,-20 3 0,19-3 0,24 14 0,7-5 0,5 6 0,8-5 0,-8 4 0,-5-4 0,-7 5 0,-39-10 0,9 4 0,-4 0 0,4 0 0,1 0 0,-3-3 0,0 2 0,12 6 0,2 1 0,-47-15 0,39 14 0,1 0 0,-31-7 0,29 7 0,2 2 0,-2-1 0,-6-5 0,-7-1 0,15 5 0,1-1 0,-9-3 0,0-1 0,2 1 0,1 1 0,5 3 0,4-1 0,-26-14 0,7 15 0,45-5 0,-1 6 0,11 0 0,-13 0 0,-2 0 0,-24 0 0,-19 0 0,-22 0 0,17 0 0,25 0 0,6 0 0,14 0 0,-25 0 0,35 0 0,2 5 0,-7-4 0,9 3 0,-1-4 0,-7 0 0,-3 0 0,0 5 0,-7-4 0,21 4 0,-19-5 0,10 6 0,-5-5 0,2 5 0,0-6 0,11 0 0,0 5 0,10-4 0,-15 4 0,-14-1 0,-9 3 0,5 0 0,4-2 0,6-5 0,0 5 0,7-4 0,5 4 0,8-5 0,-3 0 0,9 5 0,-18-4 0,1 3 0,-18-4 0,9 0 0,2 0 0,14 0 0,0 0 0,6 0 0,-6 0 0,5 0 0,-9 0 0,8 0 0,-8 0 0,3 0 0,0 0 0,2 0 0,4 0 0,1 0 0,-1 0 0,1 0 0,-6 0 0,-40 0 0,34 0 0,-26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8T08:46:31.611"/>
    </inkml:context>
    <inkml:brush xml:id="br0">
      <inkml:brushProperty name="width" value="0.05" units="cm"/>
      <inkml:brushProperty name="height" value="0.05" units="cm"/>
      <inkml:brushProperty name="color" value="#E71224"/>
    </inkml:brush>
  </inkml:definitions>
  <inkml:trace contextRef="#ctx0" brushRef="#br0">0 0 24575,'14'0'0,"-4"0"0,4 0 0,0 0 0,8 0 0,21 8 0,52-7 0,-29 4 0,10 2 0,3-1 0,-7-2 0,3-1 0,2 0 0,1 1-691,1 2 0,0 0 0,1 0 0,1 0 691,5 1 0,2-1 0,-2 0 0,-6 1 0,-4 1 0,-5 1 0,0-1-270,9 0 1,0 1-1,-3-1 270,15 5 0,-4-2 0,-7-4 0,0-1 0,7 5 0,-4-1 0,-29-5 0,0 1 0,29 8 0,-2 5 0,10 11 0,-24-9 0,5 2 0,-1 4 0,0 1 0,2-4 0,4 0 0,-12-4 0,3 1 0,0-3-467,-3-4 0,-1-2 0,2 0 467,7 4 0,1 1 0,1-3 0,1-7 0,-1-2 0,-3 0 0,13 6 0,-3 0-137,5-5 1,-6-2 136,-30-3 0,-2 0 2377,49 9-2377,-31-10 210,-30 0 1,-21 0-1,-13 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8T08:46:33.285"/>
    </inkml:context>
    <inkml:brush xml:id="br0">
      <inkml:brushProperty name="width" value="0.05" units="cm"/>
      <inkml:brushProperty name="height" value="0.05" units="cm"/>
      <inkml:brushProperty name="color" value="#E71224"/>
    </inkml:brush>
  </inkml:definitions>
  <inkml:trace contextRef="#ctx0" brushRef="#br0">762 1 24575,'-19'0'0,"-8"5"0,-1 2 0,-9 5 0,8 3 0,-19 0 0,16 6 0,-19-5 0,22 4 0,3-8 0,6 1 0,1-7 0,0 2 0,-8-2 0,-2 4 0,0-3 0,1 1 0,-13 1 0,16-3 0,-37 9 0,30-8 0,-7 2 0,18 0 0,7-3 0,3 3 0,-3 0 0,9 1 0,5-1 0,9 5 0,6 1 0,40 13 0,22 14 0,12-3 0,-29-8 0,3 0 0,-5-4 0,1-1-301,6 2 1,4 0 300,10 2 0,0-4 0,-17-8 0,-4-2 0,-6-1 0,-5-2 0,6-3 0,-36 3 0,-13-6 0,-4 2 0,0-5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87975" cy="35083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7042150" y="0"/>
            <a:ext cx="5387975" cy="350838"/>
          </a:xfrm>
          <a:prstGeom prst="rect">
            <a:avLst/>
          </a:prstGeom>
        </p:spPr>
        <p:txBody>
          <a:bodyPr vert="horz" lIns="91440" tIns="45720" rIns="91440" bIns="45720" rtlCol="0"/>
          <a:lstStyle>
            <a:lvl1pPr algn="r">
              <a:defRPr sz="1200"/>
            </a:lvl1pPr>
          </a:lstStyle>
          <a:p>
            <a:fld id="{DF36711D-3C57-C346-92E2-4C5C8F0D3649}" type="datetimeFigureOut">
              <a:rPr lang="en-VN" smtClean="0"/>
              <a:t>11/12/2023</a:t>
            </a:fld>
            <a:endParaRPr lang="en-VN"/>
          </a:p>
        </p:txBody>
      </p:sp>
      <p:sp>
        <p:nvSpPr>
          <p:cNvPr id="4" name="Slide Image Placeholder 3"/>
          <p:cNvSpPr>
            <a:spLocks noGrp="1" noRot="1" noChangeAspect="1"/>
          </p:cNvSpPr>
          <p:nvPr>
            <p:ph type="sldImg" idx="2"/>
          </p:nvPr>
        </p:nvSpPr>
        <p:spPr>
          <a:xfrm>
            <a:off x="4117975" y="874713"/>
            <a:ext cx="4197350" cy="23622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1243013" y="3367088"/>
            <a:ext cx="9947275" cy="27559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6646863"/>
            <a:ext cx="5387975" cy="35083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7042150" y="6646863"/>
            <a:ext cx="5387975" cy="350837"/>
          </a:xfrm>
          <a:prstGeom prst="rect">
            <a:avLst/>
          </a:prstGeom>
        </p:spPr>
        <p:txBody>
          <a:bodyPr vert="horz" lIns="91440" tIns="45720" rIns="91440" bIns="45720" rtlCol="0" anchor="b"/>
          <a:lstStyle>
            <a:lvl1pPr algn="r">
              <a:defRPr sz="1200"/>
            </a:lvl1pPr>
          </a:lstStyle>
          <a:p>
            <a:fld id="{EBD0B448-1622-7549-AB6C-12B37BC380F5}" type="slidenum">
              <a:rPr lang="en-VN" smtClean="0"/>
              <a:t>‹#›</a:t>
            </a:fld>
            <a:endParaRPr lang="en-VN"/>
          </a:p>
        </p:txBody>
      </p:sp>
    </p:spTree>
    <p:extLst>
      <p:ext uri="{BB962C8B-B14F-4D97-AF65-F5344CB8AC3E}">
        <p14:creationId xmlns:p14="http://schemas.microsoft.com/office/powerpoint/2010/main" val="163460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a:t>
            </a:fld>
            <a:endParaRPr lang="en-VN"/>
          </a:p>
        </p:txBody>
      </p:sp>
    </p:spTree>
    <p:extLst>
      <p:ext uri="{BB962C8B-B14F-4D97-AF65-F5344CB8AC3E}">
        <p14:creationId xmlns:p14="http://schemas.microsoft.com/office/powerpoint/2010/main" val="853495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The root module is the top-level module. It’s where user-supplied input variables are configured and where Terraform commands such as </a:t>
            </a:r>
            <a:r>
              <a:rPr lang="en-US" sz="1800" dirty="0">
                <a:solidFill>
                  <a:srgbClr val="232323"/>
                </a:solidFill>
                <a:effectLst/>
                <a:latin typeface="Courier" panose="02070309020205020404" pitchFamily="49" charset="0"/>
              </a:rPr>
              <a:t>terraform </a:t>
            </a:r>
            <a:r>
              <a:rPr lang="en-US" sz="1800" dirty="0" err="1">
                <a:solidFill>
                  <a:srgbClr val="232323"/>
                </a:solidFill>
                <a:effectLst/>
                <a:latin typeface="Courier" panose="02070309020205020404" pitchFamily="49" charset="0"/>
              </a:rPr>
              <a:t>init</a:t>
            </a:r>
            <a:r>
              <a:rPr lang="en-US" sz="1800" dirty="0">
                <a:solidFill>
                  <a:srgbClr val="232323"/>
                </a:solidFill>
                <a:effectLst/>
                <a:latin typeface="Courier" panose="02070309020205020404" pitchFamily="49" charset="0"/>
              </a:rPr>
              <a:t> </a:t>
            </a:r>
            <a:r>
              <a:rPr lang="en-US" sz="1800" dirty="0">
                <a:solidFill>
                  <a:srgbClr val="232323"/>
                </a:solidFill>
                <a:effectLst/>
                <a:latin typeface="NewBaskerville"/>
              </a:rPr>
              <a:t>and </a:t>
            </a:r>
            <a:r>
              <a:rPr lang="en-US" sz="1800" dirty="0">
                <a:solidFill>
                  <a:srgbClr val="232323"/>
                </a:solidFill>
                <a:effectLst/>
                <a:latin typeface="Courier" panose="02070309020205020404" pitchFamily="49" charset="0"/>
              </a:rPr>
              <a:t>terraform apply </a:t>
            </a:r>
            <a:r>
              <a:rPr lang="en-US" sz="1800" dirty="0">
                <a:solidFill>
                  <a:srgbClr val="232323"/>
                </a:solidFill>
                <a:effectLst/>
                <a:latin typeface="NewBaskerville"/>
              </a:rPr>
              <a:t>are run. </a:t>
            </a:r>
            <a:endParaRPr lang="en-US"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10</a:t>
            </a:fld>
            <a:endParaRPr lang="en-VN"/>
          </a:p>
        </p:txBody>
      </p:sp>
    </p:spTree>
    <p:extLst>
      <p:ext uri="{BB962C8B-B14F-4D97-AF65-F5344CB8AC3E}">
        <p14:creationId xmlns:p14="http://schemas.microsoft.com/office/powerpoint/2010/main" val="3978276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The root module is the top-level module. It’s where user-supplied input variables are configured and where Terraform commands such as </a:t>
            </a:r>
            <a:r>
              <a:rPr lang="en-US" sz="1800" dirty="0">
                <a:solidFill>
                  <a:srgbClr val="232323"/>
                </a:solidFill>
                <a:effectLst/>
                <a:latin typeface="Courier" panose="02070309020205020404" pitchFamily="49" charset="0"/>
              </a:rPr>
              <a:t>terraform </a:t>
            </a:r>
            <a:r>
              <a:rPr lang="en-US" sz="1800" dirty="0" err="1">
                <a:solidFill>
                  <a:srgbClr val="232323"/>
                </a:solidFill>
                <a:effectLst/>
                <a:latin typeface="Courier" panose="02070309020205020404" pitchFamily="49" charset="0"/>
              </a:rPr>
              <a:t>init</a:t>
            </a:r>
            <a:r>
              <a:rPr lang="en-US" sz="1800" dirty="0">
                <a:solidFill>
                  <a:srgbClr val="232323"/>
                </a:solidFill>
                <a:effectLst/>
                <a:latin typeface="Courier" panose="02070309020205020404" pitchFamily="49" charset="0"/>
              </a:rPr>
              <a:t> </a:t>
            </a:r>
            <a:r>
              <a:rPr lang="en-US" sz="1800" dirty="0">
                <a:solidFill>
                  <a:srgbClr val="232323"/>
                </a:solidFill>
                <a:effectLst/>
                <a:latin typeface="NewBaskerville"/>
              </a:rPr>
              <a:t>and </a:t>
            </a:r>
            <a:r>
              <a:rPr lang="en-US" sz="1800" dirty="0">
                <a:solidFill>
                  <a:srgbClr val="232323"/>
                </a:solidFill>
                <a:effectLst/>
                <a:latin typeface="Courier" panose="02070309020205020404" pitchFamily="49" charset="0"/>
              </a:rPr>
              <a:t>terraform apply </a:t>
            </a:r>
            <a:r>
              <a:rPr lang="en-US" sz="1800" dirty="0">
                <a:solidFill>
                  <a:srgbClr val="232323"/>
                </a:solidFill>
                <a:effectLst/>
                <a:latin typeface="NewBaskerville"/>
              </a:rPr>
              <a:t>are run. </a:t>
            </a:r>
            <a:endParaRPr lang="en-US"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11</a:t>
            </a:fld>
            <a:endParaRPr lang="en-VN"/>
          </a:p>
        </p:txBody>
      </p:sp>
    </p:spTree>
    <p:extLst>
      <p:ext uri="{BB962C8B-B14F-4D97-AF65-F5344CB8AC3E}">
        <p14:creationId xmlns:p14="http://schemas.microsoft.com/office/powerpoint/2010/main" val="3157564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14</a:t>
            </a:fld>
            <a:endParaRPr lang="en-VN"/>
          </a:p>
        </p:txBody>
      </p:sp>
    </p:spTree>
    <p:extLst>
      <p:ext uri="{BB962C8B-B14F-4D97-AF65-F5344CB8AC3E}">
        <p14:creationId xmlns:p14="http://schemas.microsoft.com/office/powerpoint/2010/main" val="678785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The networking module is the first of three child modules we’ll look at. This module is responsible for provisioning all networking-related components of the web app, including Virtual Private Cloud (VPC), subnets, the internet gateway, and security groups. Overall inputs and outputs are shown in figure </a:t>
            </a:r>
            <a:endParaRPr lang="en-US"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15</a:t>
            </a:fld>
            <a:endParaRPr lang="en-VN"/>
          </a:p>
        </p:txBody>
      </p:sp>
    </p:spTree>
    <p:extLst>
      <p:ext uri="{BB962C8B-B14F-4D97-AF65-F5344CB8AC3E}">
        <p14:creationId xmlns:p14="http://schemas.microsoft.com/office/powerpoint/2010/main" val="2608495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We will deploy the vpc network same as last time we did. But this time, I will use the Remote Module that published in the  internet, because it has more options and more configuration for us to deploy the multi-tier web app</a:t>
            </a:r>
          </a:p>
        </p:txBody>
      </p:sp>
      <p:sp>
        <p:nvSpPr>
          <p:cNvPr id="4" name="Slide Number Placeholder 3"/>
          <p:cNvSpPr>
            <a:spLocks noGrp="1"/>
          </p:cNvSpPr>
          <p:nvPr>
            <p:ph type="sldNum" sz="quarter" idx="5"/>
          </p:nvPr>
        </p:nvSpPr>
        <p:spPr/>
        <p:txBody>
          <a:bodyPr/>
          <a:lstStyle/>
          <a:p>
            <a:fld id="{EBD0B448-1622-7549-AB6C-12B37BC380F5}" type="slidenum">
              <a:rPr lang="en-VN" smtClean="0"/>
              <a:t>16</a:t>
            </a:fld>
            <a:endParaRPr lang="en-VN"/>
          </a:p>
        </p:txBody>
      </p:sp>
    </p:spTree>
    <p:extLst>
      <p:ext uri="{BB962C8B-B14F-4D97-AF65-F5344CB8AC3E}">
        <p14:creationId xmlns:p14="http://schemas.microsoft.com/office/powerpoint/2010/main" val="3486164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17</a:t>
            </a:fld>
            <a:endParaRPr lang="en-VN"/>
          </a:p>
        </p:txBody>
      </p:sp>
    </p:spTree>
    <p:extLst>
      <p:ext uri="{BB962C8B-B14F-4D97-AF65-F5344CB8AC3E}">
        <p14:creationId xmlns:p14="http://schemas.microsoft.com/office/powerpoint/2010/main" val="2959105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This is the Remote Module that we will use the terraform </a:t>
            </a:r>
            <a:r>
              <a:rPr lang="en-US" dirty="0" err="1"/>
              <a:t>init</a:t>
            </a:r>
            <a:r>
              <a:rPr lang="en-US" dirty="0"/>
              <a:t> command to download. This module will create a VPC for us. With the above values, our VPC when created will look like as the next slide</a:t>
            </a:r>
          </a:p>
          <a:p>
            <a:pPr algn="l"/>
            <a:endParaRPr lang="en-US" dirty="0"/>
          </a:p>
          <a:p>
            <a:pPr algn="l"/>
            <a:r>
              <a:rPr lang="en-US" dirty="0"/>
              <a:t>Why we need the security group?</a:t>
            </a:r>
          </a:p>
          <a:p>
            <a:pPr algn="l"/>
            <a:r>
              <a:rPr lang="en-US" b="0" i="0" dirty="0">
                <a:solidFill>
                  <a:srgbClr val="D1D5DB"/>
                </a:solidFill>
                <a:effectLst/>
                <a:latin typeface="Söhne"/>
              </a:rPr>
              <a:t>security groups provide a robust mechanism for controlling network traffic in AWS, ensuring that only necessary and authorized communication occurs between different components of the infrastructure.</a:t>
            </a:r>
            <a:endParaRPr lang="en-US" dirty="0"/>
          </a:p>
        </p:txBody>
      </p:sp>
      <p:sp>
        <p:nvSpPr>
          <p:cNvPr id="4" name="Slide Number Placeholder 3"/>
          <p:cNvSpPr>
            <a:spLocks noGrp="1"/>
          </p:cNvSpPr>
          <p:nvPr>
            <p:ph type="sldNum" sz="quarter" idx="5"/>
          </p:nvPr>
        </p:nvSpPr>
        <p:spPr/>
        <p:txBody>
          <a:bodyPr/>
          <a:lstStyle/>
          <a:p>
            <a:fld id="{EBD0B448-1622-7549-AB6C-12B37BC380F5}" type="slidenum">
              <a:rPr lang="en-VN" smtClean="0"/>
              <a:t>18</a:t>
            </a:fld>
            <a:endParaRPr lang="en-VN"/>
          </a:p>
        </p:txBody>
      </p:sp>
    </p:spTree>
    <p:extLst>
      <p:ext uri="{BB962C8B-B14F-4D97-AF65-F5344CB8AC3E}">
        <p14:creationId xmlns:p14="http://schemas.microsoft.com/office/powerpoint/2010/main" val="3858356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This is our VPC network regarding to the configuration we have made in the previous slide </a:t>
            </a:r>
          </a:p>
        </p:txBody>
      </p:sp>
      <p:sp>
        <p:nvSpPr>
          <p:cNvPr id="4" name="Slide Number Placeholder 3"/>
          <p:cNvSpPr>
            <a:spLocks noGrp="1"/>
          </p:cNvSpPr>
          <p:nvPr>
            <p:ph type="sldNum" sz="quarter" idx="5"/>
          </p:nvPr>
        </p:nvSpPr>
        <p:spPr/>
        <p:txBody>
          <a:bodyPr/>
          <a:lstStyle/>
          <a:p>
            <a:fld id="{EBD0B448-1622-7549-AB6C-12B37BC380F5}" type="slidenum">
              <a:rPr lang="en-VN" smtClean="0"/>
              <a:t>19</a:t>
            </a:fld>
            <a:endParaRPr lang="en-VN"/>
          </a:p>
        </p:txBody>
      </p:sp>
    </p:spTree>
    <p:extLst>
      <p:ext uri="{BB962C8B-B14F-4D97-AF65-F5344CB8AC3E}">
        <p14:creationId xmlns:p14="http://schemas.microsoft.com/office/powerpoint/2010/main" val="862334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This module is creating a security group for a load balancer.</a:t>
            </a:r>
          </a:p>
          <a:p>
            <a:pPr algn="l">
              <a:buFont typeface="Arial" panose="020B0604020202020204" pitchFamily="34" charset="0"/>
              <a:buChar char="•"/>
            </a:pPr>
            <a:r>
              <a:rPr lang="en-US" b="0" i="0" dirty="0">
                <a:solidFill>
                  <a:srgbClr val="D1D5DB"/>
                </a:solidFill>
                <a:effectLst/>
                <a:latin typeface="Söhne"/>
              </a:rPr>
              <a:t>It's using the terraform-in-action/sg/</a:t>
            </a:r>
            <a:r>
              <a:rPr lang="en-US" b="0" i="0" dirty="0" err="1">
                <a:solidFill>
                  <a:srgbClr val="D1D5DB"/>
                </a:solidFill>
                <a:effectLst/>
                <a:latin typeface="Söhne"/>
              </a:rPr>
              <a:t>aws</a:t>
            </a:r>
            <a:r>
              <a:rPr lang="en-US" b="0" i="0" dirty="0">
                <a:solidFill>
                  <a:srgbClr val="D1D5DB"/>
                </a:solidFill>
                <a:effectLst/>
                <a:latin typeface="Söhne"/>
              </a:rPr>
              <a:t> module as the source to create the security group.</a:t>
            </a:r>
          </a:p>
          <a:p>
            <a:pPr algn="l">
              <a:buFont typeface="Arial" panose="020B0604020202020204" pitchFamily="34" charset="0"/>
              <a:buChar char="•"/>
            </a:pPr>
            <a:r>
              <a:rPr lang="en-US" b="0" i="0" dirty="0">
                <a:solidFill>
                  <a:srgbClr val="D1D5DB"/>
                </a:solidFill>
                <a:effectLst/>
                <a:latin typeface="Söhne"/>
              </a:rPr>
              <a:t>The </a:t>
            </a:r>
            <a:r>
              <a:rPr lang="en-US" b="0" i="0" dirty="0" err="1">
                <a:solidFill>
                  <a:srgbClr val="D1D5DB"/>
                </a:solidFill>
                <a:effectLst/>
                <a:latin typeface="Söhne"/>
              </a:rPr>
              <a:t>vpc_id</a:t>
            </a:r>
            <a:r>
              <a:rPr lang="en-US" b="0" i="0" dirty="0">
                <a:solidFill>
                  <a:srgbClr val="D1D5DB"/>
                </a:solidFill>
                <a:effectLst/>
                <a:latin typeface="Söhne"/>
              </a:rPr>
              <a:t> parameter specifies the VPC (Virtual Private Cloud) ID where this security group will be created.</a:t>
            </a:r>
          </a:p>
          <a:p>
            <a:pPr algn="l">
              <a:buFont typeface="Arial" panose="020B0604020202020204" pitchFamily="34" charset="0"/>
              <a:buChar char="•"/>
            </a:pPr>
            <a:r>
              <a:rPr lang="en-US" b="0" i="0" dirty="0">
                <a:solidFill>
                  <a:srgbClr val="D1D5DB"/>
                </a:solidFill>
                <a:effectLst/>
                <a:latin typeface="Söhne"/>
              </a:rPr>
              <a:t>The </a:t>
            </a:r>
            <a:r>
              <a:rPr lang="en-US" b="0" i="0" dirty="0" err="1">
                <a:solidFill>
                  <a:srgbClr val="D1D5DB"/>
                </a:solidFill>
                <a:effectLst/>
                <a:latin typeface="Söhne"/>
              </a:rPr>
              <a:t>ingress_rules</a:t>
            </a:r>
            <a:r>
              <a:rPr lang="en-US" b="0" i="0" dirty="0">
                <a:solidFill>
                  <a:srgbClr val="D1D5DB"/>
                </a:solidFill>
                <a:effectLst/>
                <a:latin typeface="Söhne"/>
              </a:rPr>
              <a:t> parameter defines an ingress rule allowing traffic on port 80 from any source (0.0.0.0/0)</a:t>
            </a:r>
          </a:p>
          <a:p>
            <a:endParaRPr lang="en-VN" dirty="0"/>
          </a:p>
          <a:p>
            <a:pPr algn="l">
              <a:buFont typeface="Arial" panose="020B0604020202020204" pitchFamily="34" charset="0"/>
              <a:buChar char="•"/>
            </a:pPr>
            <a:r>
              <a:rPr lang="en-US" b="0" i="0" dirty="0">
                <a:solidFill>
                  <a:srgbClr val="D1D5DB"/>
                </a:solidFill>
                <a:effectLst/>
                <a:latin typeface="Söhne"/>
              </a:rPr>
              <a:t>This module is creating a security group for a web server.</a:t>
            </a:r>
          </a:p>
          <a:p>
            <a:pPr algn="l">
              <a:buFont typeface="Arial" panose="020B0604020202020204" pitchFamily="34" charset="0"/>
              <a:buChar char="•"/>
            </a:pPr>
            <a:r>
              <a:rPr lang="en-US" b="0" i="0" dirty="0">
                <a:solidFill>
                  <a:srgbClr val="D1D5DB"/>
                </a:solidFill>
                <a:effectLst/>
                <a:latin typeface="Söhne"/>
              </a:rPr>
              <a:t>It's also using the terraform-in-action/sg/</a:t>
            </a:r>
            <a:r>
              <a:rPr lang="en-US" b="0" i="0" dirty="0" err="1">
                <a:solidFill>
                  <a:srgbClr val="D1D5DB"/>
                </a:solidFill>
                <a:effectLst/>
                <a:latin typeface="Söhne"/>
              </a:rPr>
              <a:t>aws</a:t>
            </a:r>
            <a:r>
              <a:rPr lang="en-US" b="0" i="0" dirty="0">
                <a:solidFill>
                  <a:srgbClr val="D1D5DB"/>
                </a:solidFill>
                <a:effectLst/>
                <a:latin typeface="Söhne"/>
              </a:rPr>
              <a:t> module.</a:t>
            </a:r>
          </a:p>
          <a:p>
            <a:pPr algn="l">
              <a:buFont typeface="Arial" panose="020B0604020202020204" pitchFamily="34" charset="0"/>
              <a:buChar char="•"/>
            </a:pPr>
            <a:r>
              <a:rPr lang="en-US" b="0" i="0" dirty="0">
                <a:solidFill>
                  <a:srgbClr val="D1D5DB"/>
                </a:solidFill>
                <a:effectLst/>
                <a:latin typeface="Söhne"/>
              </a:rPr>
              <a:t>The </a:t>
            </a:r>
            <a:r>
              <a:rPr lang="en-US" b="0" i="0" dirty="0" err="1">
                <a:solidFill>
                  <a:srgbClr val="D1D5DB"/>
                </a:solidFill>
                <a:effectLst/>
                <a:latin typeface="Söhne"/>
              </a:rPr>
              <a:t>vpc_id</a:t>
            </a:r>
            <a:r>
              <a:rPr lang="en-US" b="0" i="0" dirty="0">
                <a:solidFill>
                  <a:srgbClr val="D1D5DB"/>
                </a:solidFill>
                <a:effectLst/>
                <a:latin typeface="Söhne"/>
              </a:rPr>
              <a:t> parameter specifies the VPC ID.</a:t>
            </a:r>
          </a:p>
          <a:p>
            <a:pPr algn="l">
              <a:buFont typeface="Arial" panose="020B0604020202020204" pitchFamily="34" charset="0"/>
              <a:buChar char="•"/>
            </a:pPr>
            <a:r>
              <a:rPr lang="en-US" b="0" i="0" dirty="0">
                <a:solidFill>
                  <a:srgbClr val="D1D5DB"/>
                </a:solidFill>
                <a:effectLst/>
                <a:latin typeface="Söhne"/>
              </a:rPr>
              <a:t>The </a:t>
            </a:r>
            <a:r>
              <a:rPr lang="en-US" b="0" i="0" dirty="0" err="1">
                <a:solidFill>
                  <a:srgbClr val="D1D5DB"/>
                </a:solidFill>
                <a:effectLst/>
                <a:latin typeface="Söhne"/>
              </a:rPr>
              <a:t>ingress_rules</a:t>
            </a:r>
            <a:r>
              <a:rPr lang="en-US" b="0" i="0" dirty="0">
                <a:solidFill>
                  <a:srgbClr val="D1D5DB"/>
                </a:solidFill>
                <a:effectLst/>
                <a:latin typeface="Söhne"/>
              </a:rPr>
              <a:t> parameter allows traffic on port 8080, but this time the source is restricted to the security group associated with the load balancer (</a:t>
            </a:r>
            <a:r>
              <a:rPr lang="en-US" b="0" i="0" dirty="0" err="1">
                <a:solidFill>
                  <a:srgbClr val="D1D5DB"/>
                </a:solidFill>
                <a:effectLst/>
                <a:latin typeface="Söhne"/>
              </a:rPr>
              <a:t>module.lb_sg.security_group.id</a:t>
            </a:r>
            <a:r>
              <a:rPr lang="en-US" b="0" i="0" dirty="0">
                <a:solidFill>
                  <a:srgbClr val="D1D5DB"/>
                </a:solidFill>
                <a:effectLst/>
                <a:latin typeface="Söhne"/>
              </a:rPr>
              <a:t>).</a:t>
            </a:r>
          </a:p>
          <a:p>
            <a:endParaRPr lang="en-VN" dirty="0"/>
          </a:p>
          <a:p>
            <a:endParaRPr lang="en-VN" dirty="0"/>
          </a:p>
          <a:p>
            <a:pPr algn="l">
              <a:buFont typeface="Arial" panose="020B0604020202020204" pitchFamily="34" charset="0"/>
              <a:buChar char="•"/>
            </a:pPr>
            <a:r>
              <a:rPr lang="en-US" b="0" i="0" dirty="0">
                <a:solidFill>
                  <a:srgbClr val="D1D5DB"/>
                </a:solidFill>
                <a:effectLst/>
                <a:latin typeface="Söhne"/>
              </a:rPr>
              <a:t>This module is creating a security group for a database server.</a:t>
            </a:r>
          </a:p>
          <a:p>
            <a:pPr algn="l">
              <a:buFont typeface="Arial" panose="020B0604020202020204" pitchFamily="34" charset="0"/>
              <a:buChar char="•"/>
            </a:pPr>
            <a:r>
              <a:rPr lang="en-US" b="0" i="0" dirty="0">
                <a:solidFill>
                  <a:srgbClr val="D1D5DB"/>
                </a:solidFill>
                <a:effectLst/>
                <a:latin typeface="Söhne"/>
              </a:rPr>
              <a:t>Similar to the others, it's using the terraform-in-action/sg/</a:t>
            </a:r>
            <a:r>
              <a:rPr lang="en-US" b="0" i="0" dirty="0" err="1">
                <a:solidFill>
                  <a:srgbClr val="D1D5DB"/>
                </a:solidFill>
                <a:effectLst/>
                <a:latin typeface="Söhne"/>
              </a:rPr>
              <a:t>aws</a:t>
            </a:r>
            <a:r>
              <a:rPr lang="en-US" b="0" i="0" dirty="0">
                <a:solidFill>
                  <a:srgbClr val="D1D5DB"/>
                </a:solidFill>
                <a:effectLst/>
                <a:latin typeface="Söhne"/>
              </a:rPr>
              <a:t> module.</a:t>
            </a:r>
          </a:p>
          <a:p>
            <a:pPr algn="l">
              <a:buFont typeface="Arial" panose="020B0604020202020204" pitchFamily="34" charset="0"/>
              <a:buChar char="•"/>
            </a:pPr>
            <a:r>
              <a:rPr lang="en-US" b="0" i="0" dirty="0">
                <a:solidFill>
                  <a:srgbClr val="D1D5DB"/>
                </a:solidFill>
                <a:effectLst/>
                <a:latin typeface="Söhne"/>
              </a:rPr>
              <a:t>The </a:t>
            </a:r>
            <a:r>
              <a:rPr lang="en-US" b="0" i="0" dirty="0" err="1">
                <a:solidFill>
                  <a:srgbClr val="D1D5DB"/>
                </a:solidFill>
                <a:effectLst/>
                <a:latin typeface="Söhne"/>
              </a:rPr>
              <a:t>vpc_id</a:t>
            </a:r>
            <a:r>
              <a:rPr lang="en-US" b="0" i="0" dirty="0">
                <a:solidFill>
                  <a:srgbClr val="D1D5DB"/>
                </a:solidFill>
                <a:effectLst/>
                <a:latin typeface="Söhne"/>
              </a:rPr>
              <a:t> parameter specifies the VPC ID.</a:t>
            </a:r>
          </a:p>
          <a:p>
            <a:pPr algn="l">
              <a:buFont typeface="Arial" panose="020B0604020202020204" pitchFamily="34" charset="0"/>
              <a:buChar char="•"/>
            </a:pPr>
            <a:r>
              <a:rPr lang="en-US" b="0" i="0" dirty="0">
                <a:solidFill>
                  <a:srgbClr val="D1D5DB"/>
                </a:solidFill>
                <a:effectLst/>
                <a:latin typeface="Söhne"/>
              </a:rPr>
              <a:t>The </a:t>
            </a:r>
            <a:r>
              <a:rPr lang="en-US" b="0" i="0" dirty="0" err="1">
                <a:solidFill>
                  <a:srgbClr val="D1D5DB"/>
                </a:solidFill>
                <a:effectLst/>
                <a:latin typeface="Söhne"/>
              </a:rPr>
              <a:t>ingress_rules</a:t>
            </a:r>
            <a:r>
              <a:rPr lang="en-US" b="0" i="0" dirty="0">
                <a:solidFill>
                  <a:srgbClr val="D1D5DB"/>
                </a:solidFill>
                <a:effectLst/>
                <a:latin typeface="Söhne"/>
              </a:rPr>
              <a:t> parameter allows traffic on port 3306, but this time the source is restricted to the security group associated with the web server (</a:t>
            </a:r>
            <a:r>
              <a:rPr lang="en-US" b="0" i="0" dirty="0" err="1">
                <a:solidFill>
                  <a:srgbClr val="D1D5DB"/>
                </a:solidFill>
                <a:effectLst/>
                <a:latin typeface="Söhne"/>
              </a:rPr>
              <a:t>module.web_sg.security_group.id</a:t>
            </a:r>
            <a:r>
              <a:rPr lang="en-US" b="0" i="0" dirty="0">
                <a:solidFill>
                  <a:srgbClr val="D1D5DB"/>
                </a:solidFill>
                <a:effectLst/>
                <a:latin typeface="Söhne"/>
              </a:rPr>
              <a:t>).</a:t>
            </a:r>
            <a:br>
              <a:rPr lang="en-US" b="0" i="0" dirty="0">
                <a:solidFill>
                  <a:srgbClr val="D1D5DB"/>
                </a:solidFill>
                <a:effectLst/>
                <a:latin typeface="Söhne"/>
              </a:rPr>
            </a:br>
            <a:br>
              <a:rPr lang="en-US" b="0" i="0" dirty="0">
                <a:solidFill>
                  <a:srgbClr val="D1D5DB"/>
                </a:solidFill>
                <a:effectLst/>
                <a:latin typeface="Söhne"/>
              </a:rPr>
            </a:br>
            <a:r>
              <a:rPr lang="en-US" b="0" i="0" dirty="0">
                <a:solidFill>
                  <a:srgbClr val="D1D5DB"/>
                </a:solidFill>
                <a:effectLst/>
                <a:latin typeface="Söhne"/>
              </a:rPr>
              <a:t>In summary, these modules are establishing a security group hierarchy where </a:t>
            </a:r>
            <a:r>
              <a:rPr lang="en-US" dirty="0" err="1"/>
              <a:t>web_sg</a:t>
            </a:r>
            <a:r>
              <a:rPr lang="en-US" b="0" i="0" dirty="0">
                <a:solidFill>
                  <a:srgbClr val="D1D5DB"/>
                </a:solidFill>
                <a:effectLst/>
                <a:latin typeface="Söhne"/>
              </a:rPr>
              <a:t> allows traffic from </a:t>
            </a:r>
            <a:r>
              <a:rPr lang="en-US" dirty="0" err="1"/>
              <a:t>lb_sg</a:t>
            </a:r>
            <a:r>
              <a:rPr lang="en-US" b="0" i="0" dirty="0">
                <a:solidFill>
                  <a:srgbClr val="D1D5DB"/>
                </a:solidFill>
                <a:effectLst/>
                <a:latin typeface="Söhne"/>
              </a:rPr>
              <a:t> on port 80, and </a:t>
            </a:r>
            <a:r>
              <a:rPr lang="en-US" dirty="0" err="1"/>
              <a:t>db_sg</a:t>
            </a:r>
            <a:r>
              <a:rPr lang="en-US" b="0" i="0" dirty="0">
                <a:solidFill>
                  <a:srgbClr val="D1D5DB"/>
                </a:solidFill>
                <a:effectLst/>
                <a:latin typeface="Söhne"/>
              </a:rPr>
              <a:t> allows traffic from </a:t>
            </a:r>
            <a:r>
              <a:rPr lang="en-US" dirty="0" err="1"/>
              <a:t>web_sg</a:t>
            </a:r>
            <a:r>
              <a:rPr lang="en-US" b="0" i="0" dirty="0">
                <a:solidFill>
                  <a:srgbClr val="D1D5DB"/>
                </a:solidFill>
                <a:effectLst/>
                <a:latin typeface="Söhne"/>
              </a:rPr>
              <a:t> on port 5432</a:t>
            </a:r>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20</a:t>
            </a:fld>
            <a:endParaRPr lang="en-VN"/>
          </a:p>
        </p:txBody>
      </p:sp>
    </p:spTree>
    <p:extLst>
      <p:ext uri="{BB962C8B-B14F-4D97-AF65-F5344CB8AC3E}">
        <p14:creationId xmlns:p14="http://schemas.microsoft.com/office/powerpoint/2010/main" val="4001958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22</a:t>
            </a:fld>
            <a:endParaRPr lang="en-VN"/>
          </a:p>
        </p:txBody>
      </p:sp>
    </p:spTree>
    <p:extLst>
      <p:ext uri="{BB962C8B-B14F-4D97-AF65-F5344CB8AC3E}">
        <p14:creationId xmlns:p14="http://schemas.microsoft.com/office/powerpoint/2010/main" val="2065892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a:t>
            </a:fld>
            <a:endParaRPr lang="en-VN"/>
          </a:p>
        </p:txBody>
      </p:sp>
    </p:spTree>
    <p:extLst>
      <p:ext uri="{BB962C8B-B14F-4D97-AF65-F5344CB8AC3E}">
        <p14:creationId xmlns:p14="http://schemas.microsoft.com/office/powerpoint/2010/main" val="3204984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The database module does exactly what you would expect: it provisions a database. The inputs and outputs are shown in figure </a:t>
            </a:r>
            <a:endParaRPr lang="en-US"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23</a:t>
            </a:fld>
            <a:endParaRPr lang="en-VN"/>
          </a:p>
        </p:txBody>
      </p:sp>
    </p:spTree>
    <p:extLst>
      <p:ext uri="{BB962C8B-B14F-4D97-AF65-F5344CB8AC3E}">
        <p14:creationId xmlns:p14="http://schemas.microsoft.com/office/powerpoint/2010/main" val="3927603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We didn’t write this one first because the database module has an implicit dependency on the networking module, and it requires references to the VPC and database security groups. </a:t>
            </a:r>
            <a:endParaRPr lang="en-US"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24</a:t>
            </a:fld>
            <a:endParaRPr lang="en-VN"/>
          </a:p>
        </p:txBody>
      </p:sp>
    </p:spTree>
    <p:extLst>
      <p:ext uri="{BB962C8B-B14F-4D97-AF65-F5344CB8AC3E}">
        <p14:creationId xmlns:p14="http://schemas.microsoft.com/office/powerpoint/2010/main" val="224880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E8EAED"/>
                </a:solidFill>
                <a:effectLst/>
                <a:latin typeface="arial" panose="020B0604020202020204" pitchFamily="34" charset="0"/>
              </a:rPr>
              <a:t>On AWS, when we create RDS, we need to have a Subnet Group first, then RDS can be deployed on that Subnet Group.</a:t>
            </a: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26</a:t>
            </a:fld>
            <a:endParaRPr lang="en-VN"/>
          </a:p>
        </p:txBody>
      </p:sp>
    </p:spTree>
    <p:extLst>
      <p:ext uri="{BB962C8B-B14F-4D97-AF65-F5344CB8AC3E}">
        <p14:creationId xmlns:p14="http://schemas.microsoft.com/office/powerpoint/2010/main" val="2178192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Next, we have to create the database module. Create a ./modules/database directory, and create three files in it: </a:t>
            </a:r>
            <a:r>
              <a:rPr lang="en-US" sz="1800" dirty="0" err="1">
                <a:solidFill>
                  <a:srgbClr val="232323"/>
                </a:solidFill>
                <a:effectLst/>
                <a:latin typeface="NewBaskerville"/>
              </a:rPr>
              <a:t>variables.tf</a:t>
            </a:r>
            <a:r>
              <a:rPr lang="en-US" sz="1800" dirty="0">
                <a:solidFill>
                  <a:srgbClr val="232323"/>
                </a:solidFill>
                <a:effectLst/>
                <a:latin typeface="NewBaskerville"/>
              </a:rPr>
              <a:t>, </a:t>
            </a:r>
            <a:r>
              <a:rPr lang="en-US" sz="1800" dirty="0" err="1">
                <a:solidFill>
                  <a:srgbClr val="232323"/>
                </a:solidFill>
                <a:effectLst/>
                <a:latin typeface="NewBaskerville"/>
              </a:rPr>
              <a:t>main.tf</a:t>
            </a:r>
            <a:r>
              <a:rPr lang="en-US" sz="1800" dirty="0">
                <a:solidFill>
                  <a:srgbClr val="232323"/>
                </a:solidFill>
                <a:effectLst/>
                <a:latin typeface="NewBaskerville"/>
              </a:rPr>
              <a:t>, and </a:t>
            </a:r>
            <a:r>
              <a:rPr lang="en-US" sz="1800" dirty="0" err="1">
                <a:solidFill>
                  <a:srgbClr val="232323"/>
                </a:solidFill>
                <a:effectLst/>
                <a:latin typeface="NewBaskerville"/>
              </a:rPr>
              <a:t>outputs.tf</a:t>
            </a:r>
            <a:r>
              <a:rPr lang="en-US" sz="1800" dirty="0">
                <a:solidFill>
                  <a:srgbClr val="232323"/>
                </a:solidFill>
                <a:effectLst/>
                <a:latin typeface="NewBaskerville"/>
              </a:rPr>
              <a:t>. The </a:t>
            </a:r>
            <a:r>
              <a:rPr lang="en-US" sz="1800" dirty="0" err="1">
                <a:solidFill>
                  <a:srgbClr val="232323"/>
                </a:solidFill>
                <a:effectLst/>
                <a:latin typeface="NewBaskerville"/>
              </a:rPr>
              <a:t>variables.tf</a:t>
            </a:r>
            <a:r>
              <a:rPr lang="en-US" sz="1800" dirty="0">
                <a:solidFill>
                  <a:srgbClr val="232323"/>
                </a:solidFill>
                <a:effectLst/>
                <a:latin typeface="NewBaskerville"/>
              </a:rPr>
              <a:t> file contains the input variables for </a:t>
            </a:r>
            <a:r>
              <a:rPr lang="en-US" sz="1800" dirty="0">
                <a:solidFill>
                  <a:srgbClr val="232323"/>
                </a:solidFill>
                <a:effectLst/>
                <a:latin typeface="Courier" panose="02070309020205020404" pitchFamily="49" charset="0"/>
              </a:rPr>
              <a:t>namespace</a:t>
            </a:r>
            <a:r>
              <a:rPr lang="en-US" sz="1800" dirty="0">
                <a:solidFill>
                  <a:srgbClr val="232323"/>
                </a:solidFill>
                <a:effectLst/>
                <a:latin typeface="NewBaskerville"/>
              </a:rPr>
              <a:t>, </a:t>
            </a:r>
            <a:r>
              <a:rPr lang="en-US" sz="1800" dirty="0" err="1">
                <a:solidFill>
                  <a:srgbClr val="232323"/>
                </a:solidFill>
                <a:effectLst/>
                <a:latin typeface="Courier" panose="02070309020205020404" pitchFamily="49" charset="0"/>
              </a:rPr>
              <a:t>vpc</a:t>
            </a:r>
            <a:r>
              <a:rPr lang="en-US" sz="1800" dirty="0">
                <a:solidFill>
                  <a:srgbClr val="232323"/>
                </a:solidFill>
                <a:effectLst/>
                <a:latin typeface="NewBaskerville"/>
              </a:rPr>
              <a:t>, and </a:t>
            </a:r>
            <a:r>
              <a:rPr lang="en-US" sz="1800" dirty="0">
                <a:solidFill>
                  <a:srgbClr val="232323"/>
                </a:solidFill>
                <a:effectLst/>
                <a:latin typeface="Courier" panose="02070309020205020404" pitchFamily="49" charset="0"/>
              </a:rPr>
              <a:t>sg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232323"/>
              </a:solidFill>
              <a:effectLst/>
              <a:latin typeface="Courier"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In this code</a:t>
            </a:r>
            <a:r>
              <a:rPr lang="en-US" sz="1800" b="1" dirty="0">
                <a:solidFill>
                  <a:srgbClr val="446B84"/>
                </a:solidFill>
                <a:effectLst/>
                <a:latin typeface="FranklinGothic"/>
              </a:rPr>
              <a:t>, </a:t>
            </a:r>
            <a:r>
              <a:rPr lang="en-US" sz="1800" dirty="0">
                <a:solidFill>
                  <a:srgbClr val="232323"/>
                </a:solidFill>
                <a:effectLst/>
                <a:latin typeface="NewBaskerville"/>
              </a:rPr>
              <a:t>we specify the type of </a:t>
            </a:r>
            <a:r>
              <a:rPr lang="en-US" sz="1800" dirty="0" err="1">
                <a:solidFill>
                  <a:srgbClr val="232323"/>
                </a:solidFill>
                <a:effectLst/>
                <a:latin typeface="Courier" panose="02070309020205020404" pitchFamily="49" charset="0"/>
              </a:rPr>
              <a:t>vpc</a:t>
            </a:r>
            <a:r>
              <a:rPr lang="en-US" sz="1800" dirty="0">
                <a:solidFill>
                  <a:srgbClr val="232323"/>
                </a:solidFill>
                <a:effectLst/>
                <a:latin typeface="Courier" panose="02070309020205020404" pitchFamily="49" charset="0"/>
              </a:rPr>
              <a:t> </a:t>
            </a:r>
            <a:r>
              <a:rPr lang="en-US" sz="1800" dirty="0">
                <a:solidFill>
                  <a:srgbClr val="232323"/>
                </a:solidFill>
                <a:effectLst/>
                <a:latin typeface="NewBaskerville"/>
              </a:rPr>
              <a:t>and </a:t>
            </a:r>
            <a:r>
              <a:rPr lang="en-US" sz="1800" dirty="0">
                <a:solidFill>
                  <a:srgbClr val="232323"/>
                </a:solidFill>
                <a:effectLst/>
                <a:latin typeface="Courier" panose="02070309020205020404" pitchFamily="49" charset="0"/>
              </a:rPr>
              <a:t>sg </a:t>
            </a:r>
            <a:r>
              <a:rPr lang="en-US" sz="1800" dirty="0">
                <a:solidFill>
                  <a:srgbClr val="232323"/>
                </a:solidFill>
                <a:effectLst/>
                <a:latin typeface="NewBaskerville"/>
              </a:rPr>
              <a:t>as </a:t>
            </a:r>
            <a:r>
              <a:rPr lang="en-US" sz="1800" dirty="0">
                <a:solidFill>
                  <a:srgbClr val="232323"/>
                </a:solidFill>
                <a:effectLst/>
                <a:latin typeface="Courier" panose="02070309020205020404" pitchFamily="49" charset="0"/>
              </a:rPr>
              <a:t>any</a:t>
            </a:r>
            <a:r>
              <a:rPr lang="en-US" sz="1800" dirty="0">
                <a:solidFill>
                  <a:srgbClr val="232323"/>
                </a:solidFill>
                <a:effectLst/>
                <a:latin typeface="NewBaskerville"/>
              </a:rPr>
              <a:t>. This means we allow any kind of data structure to be passed in, which is convenient for times when you don’t care about strict typing.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27</a:t>
            </a:fld>
            <a:endParaRPr lang="en-VN"/>
          </a:p>
        </p:txBody>
      </p:sp>
    </p:spTree>
    <p:extLst>
      <p:ext uri="{BB962C8B-B14F-4D97-AF65-F5344CB8AC3E}">
        <p14:creationId xmlns:p14="http://schemas.microsoft.com/office/powerpoint/2010/main" val="2722367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To create RDS (</a:t>
            </a:r>
            <a:r>
              <a:rPr lang="en-US" sz="4000" b="0" i="0" dirty="0">
                <a:solidFill>
                  <a:srgbClr val="D1D5DB"/>
                </a:solidFill>
                <a:effectLst/>
                <a:latin typeface="Söhne"/>
              </a:rPr>
              <a:t>Relational Database Service)</a:t>
            </a:r>
            <a:r>
              <a:rPr lang="en-US" sz="2800" dirty="0"/>
              <a:t> on AWS, we will use the </a:t>
            </a:r>
            <a:r>
              <a:rPr lang="en-US" sz="2800" dirty="0" err="1"/>
              <a:t>aws_db_instance</a:t>
            </a:r>
            <a:r>
              <a:rPr lang="en-US" sz="2800" dirty="0"/>
              <a:t> resource. Above, we specify the RDS Engine we will use as MySQL version 8.0, with 10GB of storage, the Subnet Group value of RDS we take the value passed from the VPC variable. Everything seems fine, but you notice that in the password field, we are currently setting the value as hard. What if we don't want to set the value as hard but we want this value to be dynamic?</a:t>
            </a:r>
            <a:br>
              <a:rPr lang="en-US" sz="1800" dirty="0">
                <a:solidFill>
                  <a:srgbClr val="232323"/>
                </a:solidFill>
                <a:effectLst/>
                <a:latin typeface="NewBaskerville"/>
              </a:rPr>
            </a:br>
            <a:br>
              <a:rPr lang="en-US" sz="1800" dirty="0">
                <a:solidFill>
                  <a:srgbClr val="232323"/>
                </a:solidFill>
                <a:effectLst/>
                <a:latin typeface="NewBaskerville"/>
              </a:rPr>
            </a:br>
            <a:r>
              <a:rPr lang="en-US" sz="1800" dirty="0">
                <a:solidFill>
                  <a:srgbClr val="232323"/>
                </a:solidFill>
                <a:effectLst/>
                <a:latin typeface="NewBaskerville"/>
              </a:rPr>
              <a:t>we will generate a random password for the database with the help of our old friend, the Random provider. </a:t>
            </a:r>
            <a:endParaRPr lang="en-US" dirty="0"/>
          </a:p>
          <a:p>
            <a:endParaRPr lang="en-VN" dirty="0"/>
          </a:p>
          <a:p>
            <a:endParaRPr lang="en-VN" dirty="0"/>
          </a:p>
          <a:p>
            <a:r>
              <a:rPr lang="en-US" dirty="0"/>
              <a:t>Note that when we use this resource, our Password will be stored in the State file. At this time, anyone who accesses the State file can see the Password, leading to our security not being good, we will Discuss the issue of security in another article</a:t>
            </a: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28</a:t>
            </a:fld>
            <a:endParaRPr lang="en-VN"/>
          </a:p>
        </p:txBody>
      </p:sp>
    </p:spTree>
    <p:extLst>
      <p:ext uri="{BB962C8B-B14F-4D97-AF65-F5344CB8AC3E}">
        <p14:creationId xmlns:p14="http://schemas.microsoft.com/office/powerpoint/2010/main" val="3162664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29</a:t>
            </a:fld>
            <a:endParaRPr lang="en-VN"/>
          </a:p>
        </p:txBody>
      </p:sp>
    </p:spTree>
    <p:extLst>
      <p:ext uri="{BB962C8B-B14F-4D97-AF65-F5344CB8AC3E}">
        <p14:creationId xmlns:p14="http://schemas.microsoft.com/office/powerpoint/2010/main" val="2104933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EBD0B448-1622-7549-AB6C-12B37BC380F5}" type="slidenum">
              <a:rPr lang="en-VN" smtClean="0"/>
              <a:t>30</a:t>
            </a:fld>
            <a:endParaRPr lang="en-VN"/>
          </a:p>
        </p:txBody>
      </p:sp>
    </p:spTree>
    <p:extLst>
      <p:ext uri="{BB962C8B-B14F-4D97-AF65-F5344CB8AC3E}">
        <p14:creationId xmlns:p14="http://schemas.microsoft.com/office/powerpoint/2010/main" val="1817692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32</a:t>
            </a:fld>
            <a:endParaRPr lang="en-VN"/>
          </a:p>
        </p:txBody>
      </p:sp>
    </p:spTree>
    <p:extLst>
      <p:ext uri="{BB962C8B-B14F-4D97-AF65-F5344CB8AC3E}">
        <p14:creationId xmlns:p14="http://schemas.microsoft.com/office/powerpoint/2010/main" val="2730217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32323"/>
                </a:solidFill>
                <a:effectLst/>
                <a:latin typeface="NewBaskerville"/>
              </a:rPr>
              <a:t>This module provisions the autoscaling group, load balancer, Identity and Access Management (IAM) instance role, and everything else the web server needs to run. The inputs and outputs for the module are shown in the figure </a:t>
            </a:r>
            <a:endParaRPr lang="en-US"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33</a:t>
            </a:fld>
            <a:endParaRPr lang="en-VN"/>
          </a:p>
        </p:txBody>
      </p:sp>
    </p:spTree>
    <p:extLst>
      <p:ext uri="{BB962C8B-B14F-4D97-AF65-F5344CB8AC3E}">
        <p14:creationId xmlns:p14="http://schemas.microsoft.com/office/powerpoint/2010/main" val="1825897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With the Inputs in the previous slide, we will deploy these resources</a:t>
            </a:r>
          </a:p>
        </p:txBody>
      </p:sp>
      <p:sp>
        <p:nvSpPr>
          <p:cNvPr id="4" name="Slide Number Placeholder 3"/>
          <p:cNvSpPr>
            <a:spLocks noGrp="1"/>
          </p:cNvSpPr>
          <p:nvPr>
            <p:ph type="sldNum" sz="quarter" idx="5"/>
          </p:nvPr>
        </p:nvSpPr>
        <p:spPr/>
        <p:txBody>
          <a:bodyPr/>
          <a:lstStyle/>
          <a:p>
            <a:fld id="{EBD0B448-1622-7549-AB6C-12B37BC380F5}" type="slidenum">
              <a:rPr lang="en-VN" smtClean="0"/>
              <a:t>34</a:t>
            </a:fld>
            <a:endParaRPr lang="en-VN"/>
          </a:p>
        </p:txBody>
      </p:sp>
    </p:spTree>
    <p:extLst>
      <p:ext uri="{BB962C8B-B14F-4D97-AF65-F5344CB8AC3E}">
        <p14:creationId xmlns:p14="http://schemas.microsoft.com/office/powerpoint/2010/main" val="183240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a:t>
            </a:fld>
            <a:endParaRPr lang="en-VN"/>
          </a:p>
        </p:txBody>
      </p:sp>
    </p:spTree>
    <p:extLst>
      <p:ext uri="{BB962C8B-B14F-4D97-AF65-F5344CB8AC3E}">
        <p14:creationId xmlns:p14="http://schemas.microsoft.com/office/powerpoint/2010/main" val="1143429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35</a:t>
            </a:fld>
            <a:endParaRPr lang="en-VN"/>
          </a:p>
        </p:txBody>
      </p:sp>
    </p:spTree>
    <p:extLst>
      <p:ext uri="{BB962C8B-B14F-4D97-AF65-F5344CB8AC3E}">
        <p14:creationId xmlns:p14="http://schemas.microsoft.com/office/powerpoint/2010/main" val="35046610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36</a:t>
            </a:fld>
            <a:endParaRPr lang="en-VN"/>
          </a:p>
        </p:txBody>
      </p:sp>
    </p:spTree>
    <p:extLst>
      <p:ext uri="{BB962C8B-B14F-4D97-AF65-F5344CB8AC3E}">
        <p14:creationId xmlns:p14="http://schemas.microsoft.com/office/powerpoint/2010/main" val="1357531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lumMod val="85000"/>
                    <a:lumOff val="15000"/>
                  </a:schemeClr>
                </a:solidFill>
                <a:latin typeface="Courier New" panose="02070309020205020404" pitchFamily="49" charset="0"/>
                <a:cs typeface="Courier New" panose="02070309020205020404" pitchFamily="49" charset="0"/>
              </a:rPr>
              <a:t>cloud-</a:t>
            </a:r>
            <a:r>
              <a:rPr lang="en-US" dirty="0" err="1">
                <a:solidFill>
                  <a:schemeClr val="tx1">
                    <a:lumMod val="85000"/>
                    <a:lumOff val="15000"/>
                  </a:schemeClr>
                </a:solidFill>
                <a:latin typeface="Courier New" panose="02070309020205020404" pitchFamily="49" charset="0"/>
                <a:cs typeface="Courier New" panose="02070309020205020404" pitchFamily="49" charset="0"/>
              </a:rPr>
              <a:t>init</a:t>
            </a:r>
            <a:r>
              <a:rPr lang="en-US" b="0" i="0" dirty="0">
                <a:solidFill>
                  <a:schemeClr val="tx1">
                    <a:lumMod val="85000"/>
                    <a:lumOff val="15000"/>
                  </a:schemeClr>
                </a:solidFill>
                <a:effectLst/>
                <a:latin typeface="Courier New" panose="02070309020205020404" pitchFamily="49" charset="0"/>
                <a:cs typeface="Courier New" panose="02070309020205020404" pitchFamily="49" charset="0"/>
              </a:rPr>
              <a:t> </a:t>
            </a:r>
            <a:r>
              <a:rPr lang="en-US" b="0" i="0" dirty="0">
                <a:solidFill>
                  <a:schemeClr val="tx1">
                    <a:lumMod val="85000"/>
                    <a:lumOff val="15000"/>
                  </a:schemeClr>
                </a:solidFill>
                <a:effectLst/>
              </a:rPr>
              <a:t>is a package commonly used in cloud computing environments to perform initialization </a:t>
            </a:r>
            <a:br>
              <a:rPr lang="en-US" b="0" i="0" dirty="0">
                <a:solidFill>
                  <a:schemeClr val="tx1">
                    <a:lumMod val="85000"/>
                    <a:lumOff val="15000"/>
                  </a:schemeClr>
                </a:solidFill>
                <a:effectLst/>
              </a:rPr>
            </a:br>
            <a:r>
              <a:rPr lang="en-US" b="0" i="0" dirty="0">
                <a:solidFill>
                  <a:schemeClr val="tx1">
                    <a:lumMod val="85000"/>
                    <a:lumOff val="15000"/>
                  </a:schemeClr>
                </a:solidFill>
                <a:effectLst/>
              </a:rPr>
              <a:t>tasks on virtual machines when they are deployed. It is widely adopted by cloud service providers, </a:t>
            </a:r>
          </a:p>
          <a:p>
            <a:r>
              <a:rPr lang="en-US" b="0" i="0" dirty="0">
                <a:solidFill>
                  <a:schemeClr val="tx1">
                    <a:lumMod val="85000"/>
                    <a:lumOff val="15000"/>
                  </a:schemeClr>
                </a:solidFill>
                <a:effectLst/>
              </a:rPr>
              <a:t>such as AWS, Azure, Google Cloud, and others.</a:t>
            </a:r>
            <a:endParaRPr lang="en-US" sz="1200" dirty="0">
              <a:solidFill>
                <a:schemeClr val="tx1">
                  <a:lumMod val="85000"/>
                  <a:lumOff val="15000"/>
                </a:schemeClr>
              </a:solidFill>
              <a:effectLst/>
            </a:endParaRPr>
          </a:p>
          <a:p>
            <a:pPr algn="l"/>
            <a:br>
              <a:rPr lang="en-US" b="0" i="0" dirty="0">
                <a:solidFill>
                  <a:schemeClr val="tx1">
                    <a:lumMod val="85000"/>
                    <a:lumOff val="15000"/>
                  </a:schemeClr>
                </a:solidFill>
                <a:effectLst/>
                <a:latin typeface="Courier New" panose="02070309020205020404" pitchFamily="49" charset="0"/>
                <a:cs typeface="Courier New" panose="02070309020205020404" pitchFamily="49" charset="0"/>
              </a:rPr>
            </a:br>
            <a:r>
              <a:rPr lang="en-US" b="0" i="0" dirty="0" err="1">
                <a:solidFill>
                  <a:schemeClr val="tx1">
                    <a:lumMod val="85000"/>
                    <a:lumOff val="15000"/>
                  </a:schemeClr>
                </a:solidFill>
                <a:effectLst/>
                <a:latin typeface="Courier New" panose="02070309020205020404" pitchFamily="49" charset="0"/>
                <a:cs typeface="Courier New" panose="02070309020205020404" pitchFamily="49" charset="0"/>
              </a:rPr>
              <a:t>cloudinit_config</a:t>
            </a:r>
            <a:r>
              <a:rPr lang="en-US" b="0" i="0" dirty="0">
                <a:solidFill>
                  <a:schemeClr val="tx1">
                    <a:lumMod val="85000"/>
                    <a:lumOff val="15000"/>
                  </a:schemeClr>
                </a:solidFill>
                <a:effectLst/>
                <a:latin typeface="Courier New" panose="02070309020205020404" pitchFamily="49" charset="0"/>
                <a:cs typeface="Courier New" panose="02070309020205020404" pitchFamily="49" charset="0"/>
              </a:rPr>
              <a:t> </a:t>
            </a:r>
            <a:r>
              <a:rPr lang="en-US" b="0" i="0" dirty="0">
                <a:solidFill>
                  <a:schemeClr val="tx1">
                    <a:lumMod val="85000"/>
                    <a:lumOff val="15000"/>
                  </a:schemeClr>
                </a:solidFill>
                <a:effectLst/>
              </a:rPr>
              <a:t>typically refers to the configuration file used by </a:t>
            </a:r>
            <a:r>
              <a:rPr lang="en-US" b="0" i="0" dirty="0">
                <a:solidFill>
                  <a:schemeClr val="tx1">
                    <a:lumMod val="85000"/>
                    <a:lumOff val="15000"/>
                  </a:schemeClr>
                </a:solidFill>
                <a:effectLst/>
                <a:latin typeface="Courier New" panose="02070309020205020404" pitchFamily="49" charset="0"/>
                <a:cs typeface="Courier New" panose="02070309020205020404" pitchFamily="49" charset="0"/>
              </a:rPr>
              <a:t>cloud-</a:t>
            </a:r>
            <a:r>
              <a:rPr lang="en-US" b="0" i="0" dirty="0" err="1">
                <a:solidFill>
                  <a:schemeClr val="tx1">
                    <a:lumMod val="85000"/>
                    <a:lumOff val="15000"/>
                  </a:schemeClr>
                </a:solidFill>
                <a:effectLst/>
                <a:latin typeface="Courier New" panose="02070309020205020404" pitchFamily="49" charset="0"/>
                <a:cs typeface="Courier New" panose="02070309020205020404" pitchFamily="49" charset="0"/>
              </a:rPr>
              <a:t>init</a:t>
            </a:r>
            <a:r>
              <a:rPr lang="en-US" b="0" i="0" dirty="0">
                <a:solidFill>
                  <a:schemeClr val="tx1">
                    <a:lumMod val="85000"/>
                    <a:lumOff val="15000"/>
                  </a:schemeClr>
                </a:solidFill>
                <a:effectLst/>
              </a:rPr>
              <a:t> to customize </a:t>
            </a:r>
          </a:p>
          <a:p>
            <a:pPr algn="l"/>
            <a:r>
              <a:rPr lang="en-US" b="0" i="0" dirty="0">
                <a:solidFill>
                  <a:schemeClr val="tx1">
                    <a:lumMod val="85000"/>
                    <a:lumOff val="15000"/>
                  </a:schemeClr>
                </a:solidFill>
                <a:effectLst/>
              </a:rPr>
              <a:t>the behavior of the initialization process. </a:t>
            </a:r>
            <a:endParaRPr lang="en-US" b="0" i="0" dirty="0">
              <a:solidFill>
                <a:srgbClr val="D1D5DB"/>
              </a:solidFill>
              <a:effectLst/>
              <a:latin typeface="Söhne"/>
            </a:endParaRPr>
          </a:p>
          <a:p>
            <a:endParaRPr lang="en-US" b="0" i="0" dirty="0">
              <a:solidFill>
                <a:srgbClr val="D1D5DB"/>
              </a:solidFill>
              <a:effectLst/>
              <a:latin typeface="Söhne"/>
            </a:endParaRPr>
          </a:p>
          <a:p>
            <a:r>
              <a:rPr lang="en-US" b="0" i="0" dirty="0">
                <a:solidFill>
                  <a:srgbClr val="D1D5DB"/>
                </a:solidFill>
                <a:effectLst/>
                <a:latin typeface="Söhne"/>
              </a:rPr>
              <a:t>This Terraform configuration creates a scalable web server infrastructure with an Auto Scaling Group, Launch Template, IAM Instance Profile, and an Application Load Balancer. It uses cloud-</a:t>
            </a:r>
            <a:r>
              <a:rPr lang="en-US" b="0" i="0" dirty="0" err="1">
                <a:solidFill>
                  <a:srgbClr val="D1D5DB"/>
                </a:solidFill>
                <a:effectLst/>
                <a:latin typeface="Söhne"/>
              </a:rPr>
              <a:t>init</a:t>
            </a:r>
            <a:r>
              <a:rPr lang="en-US" b="0" i="0" dirty="0">
                <a:solidFill>
                  <a:srgbClr val="D1D5DB"/>
                </a:solidFill>
                <a:effectLst/>
                <a:latin typeface="Söhne"/>
              </a:rPr>
              <a:t> for customization and deploys resources with AWS EC2 instances running Ubuntu.</a:t>
            </a:r>
          </a:p>
          <a:p>
            <a:endParaRPr lang="en-US" b="0" i="0" dirty="0">
              <a:solidFill>
                <a:srgbClr val="D1D5DB"/>
              </a:solidFill>
              <a:effectLst/>
              <a:latin typeface="Söhne"/>
            </a:endParaRPr>
          </a:p>
          <a:p>
            <a:r>
              <a:rPr lang="en-VN" dirty="0"/>
              <a:t>As you can see in the figure Slide 34.  We need the below resources to configure the aws_lauch_template:</a:t>
            </a:r>
          </a:p>
          <a:p>
            <a:pPr marL="285750" indent="-285750">
              <a:buFont typeface="Arial" panose="020B0604020202020204" pitchFamily="34" charset="0"/>
              <a:buChar char="•"/>
            </a:pPr>
            <a:r>
              <a:rPr lang="en-VN" dirty="0"/>
              <a:t>An </a:t>
            </a:r>
            <a:r>
              <a:rPr lang="en-VN" dirty="0">
                <a:latin typeface="Courier New" panose="02070309020205020404" pitchFamily="49" charset="0"/>
                <a:cs typeface="Courier New" panose="02070309020205020404" pitchFamily="49" charset="0"/>
              </a:rPr>
              <a:t>iip</a:t>
            </a:r>
            <a:r>
              <a:rPr lang="en-VN" dirty="0"/>
              <a:t> module to grant permissions to EC2 instances (IAM permissions)</a:t>
            </a:r>
          </a:p>
          <a:p>
            <a:pPr marL="285750" indent="-285750">
              <a:buFont typeface="Arial" panose="020B0604020202020204" pitchFamily="34" charset="0"/>
              <a:buChar char="•"/>
            </a:pPr>
            <a:r>
              <a:rPr lang="en-US" b="0" i="0" dirty="0">
                <a:solidFill>
                  <a:srgbClr val="D1D5DB"/>
                </a:solidFill>
                <a:effectLst/>
                <a:latin typeface="Söhne"/>
              </a:rPr>
              <a:t>The cloud-</a:t>
            </a:r>
            <a:r>
              <a:rPr lang="en-US" b="0" i="0" dirty="0" err="1">
                <a:solidFill>
                  <a:srgbClr val="D1D5DB"/>
                </a:solidFill>
                <a:effectLst/>
                <a:latin typeface="Söhne"/>
              </a:rPr>
              <a:t>init</a:t>
            </a:r>
            <a:r>
              <a:rPr lang="en-US" b="0" i="0" dirty="0">
                <a:solidFill>
                  <a:srgbClr val="D1D5DB"/>
                </a:solidFill>
                <a:effectLst/>
                <a:latin typeface="Söhne"/>
              </a:rPr>
              <a:t> configuration ensures that EC2 instances are configured with specific settings.</a:t>
            </a:r>
          </a:p>
          <a:p>
            <a:pPr marL="285750" indent="-285750">
              <a:buFont typeface="Arial" panose="020B0604020202020204" pitchFamily="34" charset="0"/>
              <a:buChar char="•"/>
            </a:pPr>
            <a:r>
              <a:rPr lang="en-US" dirty="0">
                <a:solidFill>
                  <a:schemeClr val="tx1">
                    <a:lumMod val="85000"/>
                    <a:lumOff val="15000"/>
                  </a:schemeClr>
                </a:solidFill>
              </a:rPr>
              <a:t>An </a:t>
            </a:r>
            <a:r>
              <a:rPr lang="en-US" dirty="0" err="1">
                <a:solidFill>
                  <a:schemeClr val="tx1">
                    <a:lumMod val="85000"/>
                    <a:lumOff val="15000"/>
                  </a:schemeClr>
                </a:solidFill>
              </a:rPr>
              <a:t>aws_ami</a:t>
            </a:r>
            <a:r>
              <a:rPr lang="en-US" dirty="0">
                <a:solidFill>
                  <a:schemeClr val="tx1">
                    <a:lumMod val="85000"/>
                    <a:lumOff val="15000"/>
                  </a:schemeClr>
                </a:solidFill>
              </a:rPr>
              <a:t> to retrieve the most recent Ubuntu Amazon Machine Image (AMI)</a:t>
            </a:r>
          </a:p>
          <a:p>
            <a:pPr marL="285750" indent="-285750">
              <a:buFont typeface="Arial" panose="020B0604020202020204" pitchFamily="34" charset="0"/>
              <a:buChar char="•"/>
            </a:pPr>
            <a:endParaRPr lang="en-US" dirty="0">
              <a:solidFill>
                <a:schemeClr val="tx1">
                  <a:lumMod val="85000"/>
                  <a:lumOff val="15000"/>
                </a:schemeClr>
              </a:solidFill>
            </a:endParaRPr>
          </a:p>
          <a:p>
            <a:pPr marL="285750" indent="-285750">
              <a:buFont typeface="Arial" panose="020B0604020202020204" pitchFamily="34" charset="0"/>
              <a:buChar char="•"/>
            </a:pPr>
            <a:r>
              <a:rPr lang="en-US" b="0" i="0" dirty="0">
                <a:solidFill>
                  <a:srgbClr val="D1D5DB"/>
                </a:solidFill>
                <a:effectLst/>
                <a:latin typeface="Söhne"/>
              </a:rPr>
              <a:t>The launch template specifies the configuration details for launching EC2 instances.</a:t>
            </a:r>
            <a:endParaRPr lang="en-US" b="0" i="0" dirty="0">
              <a:solidFill>
                <a:schemeClr val="tx1">
                  <a:lumMod val="85000"/>
                  <a:lumOff val="15000"/>
                </a:schemeClr>
              </a:solidFill>
              <a:effectLst/>
              <a:latin typeface="Söhne"/>
            </a:endParaRPr>
          </a:p>
          <a:p>
            <a:pPr marL="285750" indent="-285750">
              <a:buFont typeface="Arial" panose="020B0604020202020204" pitchFamily="34" charset="0"/>
              <a:buChar char="•"/>
            </a:pPr>
            <a:r>
              <a:rPr lang="en-US" b="0" i="0" dirty="0">
                <a:solidFill>
                  <a:srgbClr val="D1D5DB"/>
                </a:solidFill>
                <a:effectLst/>
                <a:latin typeface="Söhne"/>
              </a:rPr>
              <a:t>The ALB (Application Load Balancer) provides load balancing for incoming traffic and directs it to the instances in the Auto Scaling Group. </a:t>
            </a:r>
            <a:endParaRPr lang="en-US" dirty="0">
              <a:solidFill>
                <a:schemeClr val="tx1">
                  <a:lumMod val="85000"/>
                  <a:lumOff val="15000"/>
                </a:schemeClr>
              </a:solidFill>
            </a:endParaRPr>
          </a:p>
          <a:p>
            <a:pPr marL="285750" indent="-285750">
              <a:buFont typeface="Arial" panose="020B0604020202020204" pitchFamily="34" charset="0"/>
              <a:buChar char="•"/>
            </a:pPr>
            <a:r>
              <a:rPr lang="en-US" b="0" i="0" dirty="0">
                <a:solidFill>
                  <a:srgbClr val="D1D5DB"/>
                </a:solidFill>
                <a:effectLst/>
                <a:latin typeface="Söhne"/>
              </a:rPr>
              <a:t>The Auto Scaling Group: Creates an Auto Scaling Group (ASG) for EC2 instances, specifying configurations like the group name, size, subnets, target groups, and launch template.</a:t>
            </a:r>
            <a:endParaRPr lang="en-VN" b="0" i="0" dirty="0">
              <a:solidFill>
                <a:schemeClr val="tx1">
                  <a:lumMod val="85000"/>
                  <a:lumOff val="15000"/>
                </a:schemeClr>
              </a:solidFill>
              <a:effectLst/>
            </a:endParaRPr>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37</a:t>
            </a:fld>
            <a:endParaRPr lang="en-VN"/>
          </a:p>
        </p:txBody>
      </p:sp>
    </p:spTree>
    <p:extLst>
      <p:ext uri="{BB962C8B-B14F-4D97-AF65-F5344CB8AC3E}">
        <p14:creationId xmlns:p14="http://schemas.microsoft.com/office/powerpoint/2010/main" val="4095802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38</a:t>
            </a:fld>
            <a:endParaRPr lang="en-VN"/>
          </a:p>
        </p:txBody>
      </p:sp>
    </p:spTree>
    <p:extLst>
      <p:ext uri="{BB962C8B-B14F-4D97-AF65-F5344CB8AC3E}">
        <p14:creationId xmlns:p14="http://schemas.microsoft.com/office/powerpoint/2010/main" val="4293572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39</a:t>
            </a:fld>
            <a:endParaRPr lang="en-VN"/>
          </a:p>
        </p:txBody>
      </p:sp>
    </p:spTree>
    <p:extLst>
      <p:ext uri="{BB962C8B-B14F-4D97-AF65-F5344CB8AC3E}">
        <p14:creationId xmlns:p14="http://schemas.microsoft.com/office/powerpoint/2010/main" val="32544361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40</a:t>
            </a:fld>
            <a:endParaRPr lang="en-VN"/>
          </a:p>
        </p:txBody>
      </p:sp>
    </p:spTree>
    <p:extLst>
      <p:ext uri="{BB962C8B-B14F-4D97-AF65-F5344CB8AC3E}">
        <p14:creationId xmlns:p14="http://schemas.microsoft.com/office/powerpoint/2010/main" val="1224807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42</a:t>
            </a:fld>
            <a:endParaRPr lang="en-VN"/>
          </a:p>
        </p:txBody>
      </p:sp>
    </p:spTree>
    <p:extLst>
      <p:ext uri="{BB962C8B-B14F-4D97-AF65-F5344CB8AC3E}">
        <p14:creationId xmlns:p14="http://schemas.microsoft.com/office/powerpoint/2010/main" val="755707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43</a:t>
            </a:fld>
            <a:endParaRPr lang="en-VN"/>
          </a:p>
        </p:txBody>
      </p:sp>
    </p:spTree>
    <p:extLst>
      <p:ext uri="{BB962C8B-B14F-4D97-AF65-F5344CB8AC3E}">
        <p14:creationId xmlns:p14="http://schemas.microsoft.com/office/powerpoint/2010/main" val="17551354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45</a:t>
            </a:fld>
            <a:endParaRPr lang="en-VN"/>
          </a:p>
        </p:txBody>
      </p:sp>
    </p:spTree>
    <p:extLst>
      <p:ext uri="{BB962C8B-B14F-4D97-AF65-F5344CB8AC3E}">
        <p14:creationId xmlns:p14="http://schemas.microsoft.com/office/powerpoint/2010/main" val="15688770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öhne"/>
              </a:rPr>
              <a:t>As we can see, using Terraform to create VPC is quite simple. But every time we want to create another VPC, do we have to copy this code somewhere else? The answer is no! To solve the problem of coding, Terraform provides us with a feature called Module, which helps us organize code into Modules and can be reused many times.</a:t>
            </a:r>
          </a:p>
          <a:p>
            <a:pPr algn="l"/>
            <a:br>
              <a:rPr lang="en-US" b="0" i="0" dirty="0">
                <a:effectLst/>
                <a:latin typeface="Söhne"/>
              </a:rPr>
            </a:br>
            <a:endParaRPr lang="en-US" b="0" i="0" dirty="0">
              <a:effectLst/>
              <a:latin typeface="Söhne"/>
            </a:endParaRPr>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46</a:t>
            </a:fld>
            <a:endParaRPr lang="en-VN"/>
          </a:p>
        </p:txBody>
      </p:sp>
    </p:spTree>
    <p:extLst>
      <p:ext uri="{BB962C8B-B14F-4D97-AF65-F5344CB8AC3E}">
        <p14:creationId xmlns:p14="http://schemas.microsoft.com/office/powerpoint/2010/main" val="1915277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32323"/>
                </a:solidFill>
                <a:effectLst/>
                <a:latin typeface="NewBaskerville"/>
              </a:rPr>
              <a:t>From an architectural point of view, we’re going to put some EC2 instances in an autoscaling group and then put that behind a load balancer. The load balancer will be public-facing, meaning it can be accessed by anyone. In contrast, both the instances and database will be on private subnets with firewall rules dictated by security groups. </a:t>
            </a:r>
            <a:endParaRPr lang="en-US" dirty="0"/>
          </a:p>
          <a:p>
            <a:endParaRPr lang="en-US" b="0" i="0" dirty="0">
              <a:solidFill>
                <a:srgbClr val="242424"/>
              </a:solidFill>
              <a:effectLst/>
              <a:latin typeface="source-serif-pro"/>
            </a:endParaRPr>
          </a:p>
        </p:txBody>
      </p:sp>
      <p:sp>
        <p:nvSpPr>
          <p:cNvPr id="4" name="Slide Number Placeholder 3"/>
          <p:cNvSpPr>
            <a:spLocks noGrp="1"/>
          </p:cNvSpPr>
          <p:nvPr>
            <p:ph type="sldNum" sz="quarter" idx="5"/>
          </p:nvPr>
        </p:nvSpPr>
        <p:spPr/>
        <p:txBody>
          <a:bodyPr/>
          <a:lstStyle/>
          <a:p>
            <a:fld id="{EBD0B448-1622-7549-AB6C-12B37BC380F5}" type="slidenum">
              <a:rPr lang="en-VN" smtClean="0"/>
              <a:t>4</a:t>
            </a:fld>
            <a:endParaRPr lang="en-VN"/>
          </a:p>
        </p:txBody>
      </p:sp>
    </p:spTree>
    <p:extLst>
      <p:ext uri="{BB962C8B-B14F-4D97-AF65-F5344CB8AC3E}">
        <p14:creationId xmlns:p14="http://schemas.microsoft.com/office/powerpoint/2010/main" val="398126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In this chapter, we designed and deployed a Terraform configuration for a multi- tiered web application in AWS. We broke out individual components into separate modules, which resulted in several layers of nested modules. Nested modules are a good design for complex Terraform projects, as they promote software abstraction and code reuse, although passing data can become tedious. In the next chapter, we investigate an alternative to nested modules: </a:t>
            </a:r>
            <a:r>
              <a:rPr lang="en-US" sz="1800" i="1" dirty="0">
                <a:solidFill>
                  <a:srgbClr val="232323"/>
                </a:solidFill>
                <a:effectLst/>
                <a:latin typeface="NewBaskerville"/>
              </a:rPr>
              <a:t>flat modules</a:t>
            </a:r>
            <a:r>
              <a:rPr lang="en-US" sz="1800" dirty="0">
                <a:solidFill>
                  <a:srgbClr val="232323"/>
                </a:solidFill>
                <a:effectLst/>
                <a:latin typeface="NewBaskerville"/>
              </a:rPr>
              <a:t>. A generalized way to </a:t>
            </a:r>
            <a:r>
              <a:rPr lang="en-US" sz="1800" dirty="0" err="1">
                <a:solidFill>
                  <a:srgbClr val="232323"/>
                </a:solidFill>
                <a:effectLst/>
                <a:latin typeface="NewBaskerville"/>
              </a:rPr>
              <a:t>struc</a:t>
            </a:r>
            <a:r>
              <a:rPr lang="en-US" sz="1800" dirty="0">
                <a:solidFill>
                  <a:srgbClr val="232323"/>
                </a:solidFill>
                <a:effectLst/>
                <a:latin typeface="NewBaskerville"/>
              </a:rPr>
              <a:t>- </a:t>
            </a:r>
            <a:r>
              <a:rPr lang="en-US" sz="1800" dirty="0" err="1">
                <a:solidFill>
                  <a:srgbClr val="232323"/>
                </a:solidFill>
                <a:effectLst/>
                <a:latin typeface="NewBaskerville"/>
              </a:rPr>
              <a:t>ture</a:t>
            </a:r>
            <a:r>
              <a:rPr lang="en-US" sz="1800" dirty="0">
                <a:solidFill>
                  <a:srgbClr val="232323"/>
                </a:solidFill>
                <a:effectLst/>
                <a:latin typeface="NewBaskerville"/>
              </a:rPr>
              <a:t> nested module hierarchies is shown in figure 4.24. </a:t>
            </a:r>
            <a:endParaRPr lang="en-US"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47</a:t>
            </a:fld>
            <a:endParaRPr lang="en-VN"/>
          </a:p>
        </p:txBody>
      </p:sp>
    </p:spTree>
    <p:extLst>
      <p:ext uri="{BB962C8B-B14F-4D97-AF65-F5344CB8AC3E}">
        <p14:creationId xmlns:p14="http://schemas.microsoft.com/office/powerpoint/2010/main" val="2767765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49</a:t>
            </a:fld>
            <a:endParaRPr lang="en-VN"/>
          </a:p>
        </p:txBody>
      </p:sp>
    </p:spTree>
    <p:extLst>
      <p:ext uri="{BB962C8B-B14F-4D97-AF65-F5344CB8AC3E}">
        <p14:creationId xmlns:p14="http://schemas.microsoft.com/office/powerpoint/2010/main" val="36308433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someguys.blog</a:t>
            </a:r>
            <a:r>
              <a:rPr lang="en-US" dirty="0"/>
              <a:t>/posts/2017-04-26-recovering-terraform-state/</a:t>
            </a:r>
          </a:p>
          <a:p>
            <a:r>
              <a:rPr lang="en-US" dirty="0"/>
              <a:t>https://</a:t>
            </a:r>
            <a:r>
              <a:rPr lang="en-US" dirty="0" err="1"/>
              <a:t>medium.com</a:t>
            </a:r>
            <a:r>
              <a:rPr lang="en-US" dirty="0"/>
              <a:t>/version-1/recovering-from-a-deleted-terraform-state-file-5e030c88aae0</a:t>
            </a:r>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50</a:t>
            </a:fld>
            <a:endParaRPr lang="en-VN"/>
          </a:p>
        </p:txBody>
      </p:sp>
    </p:spTree>
    <p:extLst>
      <p:ext uri="{BB962C8B-B14F-4D97-AF65-F5344CB8AC3E}">
        <p14:creationId xmlns:p14="http://schemas.microsoft.com/office/powerpoint/2010/main" val="1185532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Before we start, let's understand what a multi-tiered application means.</a:t>
            </a:r>
          </a:p>
          <a:p>
            <a:endParaRPr lang="en-US" b="0" i="0" dirty="0">
              <a:solidFill>
                <a:srgbClr val="D1D5DB"/>
              </a:solidFill>
              <a:effectLst/>
              <a:latin typeface="Söhne"/>
            </a:endParaRPr>
          </a:p>
          <a:p>
            <a:r>
              <a:rPr lang="en-US" b="0" i="0" dirty="0">
                <a:solidFill>
                  <a:srgbClr val="D1D5DB"/>
                </a:solidFill>
                <a:effectLst/>
                <a:latin typeface="Söhne"/>
              </a:rPr>
              <a:t>Imagine it like this: the frontend is what users interact with and is known as the UI or presentation layer. It's what you see on a website - buttons, images, and how things are arranged. On the other hand, the backend is where the magic happens behind the scenes, and users don't directly see it.</a:t>
            </a:r>
          </a:p>
          <a:p>
            <a:endParaRPr lang="en-US" b="0" i="0" dirty="0">
              <a:solidFill>
                <a:srgbClr val="D1D5DB"/>
              </a:solidFill>
              <a:effectLst/>
              <a:latin typeface="Söhne"/>
            </a:endParaRPr>
          </a:p>
          <a:p>
            <a:r>
              <a:rPr lang="en-US" b="0" i="0" dirty="0">
                <a:solidFill>
                  <a:srgbClr val="D1D5DB"/>
                </a:solidFill>
                <a:effectLst/>
                <a:latin typeface="Söhne"/>
              </a:rPr>
              <a:t>The backend is divided into two parts. First, there's the application layer, often implemented as a REST API. This part handles specific tasks and processes information. Second, there's the persistent storage or data access layer, which is like the memory of the system. It's where we store and retrieve data, much like a database.</a:t>
            </a:r>
          </a:p>
          <a:p>
            <a:endParaRPr lang="en-US" b="0" i="0" dirty="0">
              <a:solidFill>
                <a:srgbClr val="D1D5DB"/>
              </a:solidFill>
              <a:effectLst/>
              <a:latin typeface="Söhne"/>
            </a:endParaRPr>
          </a:p>
          <a:p>
            <a:r>
              <a:rPr lang="en-US" b="0" i="0" dirty="0">
                <a:solidFill>
                  <a:srgbClr val="D1D5DB"/>
                </a:solidFill>
                <a:effectLst/>
                <a:latin typeface="Söhne"/>
              </a:rPr>
              <a:t>The top layer is what users interact with, the middle layer handles tasks, and the bottom layer stores and manages data. </a:t>
            </a:r>
            <a:endParaRPr lang="en-VN" b="1" dirty="0"/>
          </a:p>
        </p:txBody>
      </p:sp>
      <p:sp>
        <p:nvSpPr>
          <p:cNvPr id="4" name="Slide Number Placeholder 3"/>
          <p:cNvSpPr>
            <a:spLocks noGrp="1"/>
          </p:cNvSpPr>
          <p:nvPr>
            <p:ph type="sldNum" sz="quarter" idx="5"/>
          </p:nvPr>
        </p:nvSpPr>
        <p:spPr/>
        <p:txBody>
          <a:bodyPr/>
          <a:lstStyle/>
          <a:p>
            <a:fld id="{EBD0B448-1622-7549-AB6C-12B37BC380F5}" type="slidenum">
              <a:rPr lang="en-VN" smtClean="0"/>
              <a:t>5</a:t>
            </a:fld>
            <a:endParaRPr lang="en-VN"/>
          </a:p>
        </p:txBody>
      </p:sp>
    </p:spTree>
    <p:extLst>
      <p:ext uri="{BB962C8B-B14F-4D97-AF65-F5344CB8AC3E}">
        <p14:creationId xmlns:p14="http://schemas.microsoft.com/office/powerpoint/2010/main" val="3283225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From an architectural point of view, we’re going to put some EC2 instances in an autoscaling group and then put that behind a load balancer. The load balancer will be public-facing, meaning it can be accessed by anyone. In contrast, both the instances and database will be on private subnets with firewall rules dictated by security groups. </a:t>
            </a:r>
            <a:endParaRPr lang="en-US"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6</a:t>
            </a:fld>
            <a:endParaRPr lang="en-VN"/>
          </a:p>
        </p:txBody>
      </p:sp>
    </p:spTree>
    <p:extLst>
      <p:ext uri="{BB962C8B-B14F-4D97-AF65-F5344CB8AC3E}">
        <p14:creationId xmlns:p14="http://schemas.microsoft.com/office/powerpoint/2010/main" val="3891117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CCA556"/>
                </a:solidFill>
                <a:effectLst/>
                <a:latin typeface="Wingdings2"/>
              </a:rPr>
              <a:t> </a:t>
            </a:r>
            <a:r>
              <a:rPr lang="en-US" sz="1800" i="1" dirty="0">
                <a:solidFill>
                  <a:srgbClr val="232323"/>
                </a:solidFill>
                <a:effectLst/>
                <a:latin typeface="NewBaskerville"/>
              </a:rPr>
              <a:t>Networking</a:t>
            </a:r>
            <a:r>
              <a:rPr lang="en-US" sz="1800" dirty="0">
                <a:solidFill>
                  <a:srgbClr val="232323"/>
                </a:solidFill>
                <a:effectLst/>
                <a:latin typeface="NewBaskerville"/>
              </a:rPr>
              <a:t>—All networking-related infrastructure, including the VPC, subnets, and security groups </a:t>
            </a:r>
            <a:endParaRPr lang="en-US" dirty="0"/>
          </a:p>
          <a:p>
            <a:r>
              <a:rPr lang="en-US" sz="1800" dirty="0">
                <a:solidFill>
                  <a:srgbClr val="CCA556"/>
                </a:solidFill>
                <a:effectLst/>
                <a:latin typeface="Wingdings2"/>
              </a:rPr>
              <a:t> </a:t>
            </a:r>
            <a:r>
              <a:rPr lang="en-US" sz="1800" i="1" dirty="0">
                <a:solidFill>
                  <a:srgbClr val="232323"/>
                </a:solidFill>
                <a:effectLst/>
                <a:latin typeface="NewBaskerville"/>
              </a:rPr>
              <a:t>Database</a:t>
            </a:r>
            <a:r>
              <a:rPr lang="en-US" sz="1800" dirty="0">
                <a:solidFill>
                  <a:srgbClr val="232323"/>
                </a:solidFill>
                <a:effectLst/>
                <a:latin typeface="NewBaskerville"/>
              </a:rPr>
              <a:t>—The SQL database infrastructure</a:t>
            </a:r>
            <a:br>
              <a:rPr lang="en-US" sz="1800" dirty="0">
                <a:solidFill>
                  <a:srgbClr val="232323"/>
                </a:solidFill>
                <a:effectLst/>
                <a:latin typeface="NewBaskerville"/>
              </a:rPr>
            </a:br>
            <a:r>
              <a:rPr lang="en-US" sz="1800" dirty="0">
                <a:solidFill>
                  <a:srgbClr val="CCA556"/>
                </a:solidFill>
                <a:effectLst/>
                <a:latin typeface="Wingdings2"/>
              </a:rPr>
              <a:t> </a:t>
            </a:r>
            <a:r>
              <a:rPr lang="en-US" sz="1800" i="1" dirty="0">
                <a:solidFill>
                  <a:srgbClr val="232323"/>
                </a:solidFill>
                <a:effectLst/>
                <a:latin typeface="NewBaskerville"/>
              </a:rPr>
              <a:t>Autoscaling</a:t>
            </a:r>
            <a:r>
              <a:rPr lang="en-US" sz="1800" dirty="0">
                <a:solidFill>
                  <a:srgbClr val="232323"/>
                </a:solidFill>
                <a:effectLst/>
                <a:latin typeface="NewBaskerville"/>
              </a:rPr>
              <a:t>—Load balancer, EC2 autoscaling group, and launch template </a:t>
            </a:r>
            <a:endParaRPr lang="en-US" dirty="0"/>
          </a:p>
          <a:p>
            <a:r>
              <a:rPr lang="en-US" sz="1800" dirty="0">
                <a:solidFill>
                  <a:srgbClr val="232323"/>
                </a:solidFill>
                <a:effectLst/>
                <a:latin typeface="NewBaskerville"/>
              </a:rPr>
              <a:t>resources</a:t>
            </a:r>
            <a:br>
              <a:rPr lang="en-US" sz="1800" dirty="0">
                <a:solidFill>
                  <a:srgbClr val="232323"/>
                </a:solidFill>
                <a:effectLst/>
                <a:latin typeface="NewBaskerville"/>
              </a:rPr>
            </a:br>
            <a:endParaRPr lang="en-US" dirty="0"/>
          </a:p>
          <a:p>
            <a:r>
              <a:rPr lang="en-US" b="0" i="0" dirty="0">
                <a:solidFill>
                  <a:srgbClr val="D1D5DB"/>
                </a:solidFill>
                <a:effectLst/>
                <a:latin typeface="Söhne"/>
              </a:rPr>
              <a:t>Amazon RDS (Relational Database Service) is a fully managed relational database service provided by Amazon Web Services (AWS). It is designed to make it easier to set up, operate, and scale a relational database in the cloud. With Amazon RDS, you can offload database administration tasks, such as hardware provisioning, database setup, patching, and backups, to AWS, allowing you to focus more on your application and less on database management.</a:t>
            </a:r>
          </a:p>
          <a:p>
            <a:endParaRPr lang="en-US" b="0" i="0" dirty="0">
              <a:solidFill>
                <a:srgbClr val="D1D5DB"/>
              </a:solidFill>
              <a:effectLst/>
              <a:latin typeface="Söhne"/>
            </a:endParaRPr>
          </a:p>
          <a:p>
            <a:r>
              <a:rPr lang="en-US" b="0" i="0" dirty="0">
                <a:solidFill>
                  <a:srgbClr val="D1D5DB"/>
                </a:solidFill>
                <a:effectLst/>
                <a:latin typeface="Söhne"/>
              </a:rPr>
              <a:t>A launch template in Terraform is used to define and configure settings for launching Amazon EC2 instances or instances in an Auto Scaling group on AWS.</a:t>
            </a: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7</a:t>
            </a:fld>
            <a:endParaRPr lang="en-VN"/>
          </a:p>
        </p:txBody>
      </p:sp>
    </p:spTree>
    <p:extLst>
      <p:ext uri="{BB962C8B-B14F-4D97-AF65-F5344CB8AC3E}">
        <p14:creationId xmlns:p14="http://schemas.microsoft.com/office/powerpoint/2010/main" val="1040065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solidFill>
                  <a:srgbClr val="232323"/>
                </a:solidFill>
                <a:effectLst/>
                <a:latin typeface="NewBaskerville"/>
              </a:rPr>
              <a:t>Modules </a:t>
            </a:r>
            <a:r>
              <a:rPr lang="en-US" sz="1800" dirty="0">
                <a:solidFill>
                  <a:srgbClr val="232323"/>
                </a:solidFill>
                <a:effectLst/>
                <a:latin typeface="NewBaskerville"/>
              </a:rPr>
              <a:t>are self-contained packages of code that allow you to create reusable components by grouping related resources together. You don’t have to know how a module works to be able to use it; you just have to know how to set inputs and outputs. Modules are useful tools for promoting software abstraction and code reuse. </a:t>
            </a:r>
            <a:endParaRPr lang="en-US" dirty="0"/>
          </a:p>
          <a:p>
            <a:endParaRPr lang="en-V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Every workspace has a </a:t>
            </a:r>
            <a:r>
              <a:rPr lang="en-US" sz="1800" i="1" dirty="0">
                <a:solidFill>
                  <a:srgbClr val="232323"/>
                </a:solidFill>
                <a:effectLst/>
                <a:latin typeface="NewBaskerville"/>
              </a:rPr>
              <a:t>root module </a:t>
            </a:r>
            <a:r>
              <a:rPr lang="en-US" sz="1800" dirty="0">
                <a:solidFill>
                  <a:srgbClr val="232323"/>
                </a:solidFill>
                <a:effectLst/>
                <a:latin typeface="NewBaskerville"/>
              </a:rPr>
              <a:t>; it’s the directory where you run </a:t>
            </a:r>
            <a:r>
              <a:rPr lang="en-US" sz="1800" dirty="0">
                <a:solidFill>
                  <a:srgbClr val="232323"/>
                </a:solidFill>
                <a:effectLst/>
                <a:latin typeface="Courier" panose="02070309020205020404" pitchFamily="49" charset="0"/>
              </a:rPr>
              <a:t>terraform apply</a:t>
            </a:r>
            <a:r>
              <a:rPr lang="en-US" sz="1800" dirty="0">
                <a:solidFill>
                  <a:srgbClr val="232323"/>
                </a:solidFill>
                <a:effectLst/>
                <a:latin typeface="NewBaskerville"/>
              </a:rPr>
              <a:t>. Under the root module, you may have one or more child modules to help us organize and reuse configuration. </a:t>
            </a:r>
            <a:r>
              <a:rPr lang="en-US" dirty="0"/>
              <a:t>The module can be a Local Module with code located on our computer or a Remote Module( a Module that is placed on the network and we download using the terraform </a:t>
            </a:r>
            <a:r>
              <a:rPr lang="en-US" dirty="0" err="1"/>
              <a:t>init</a:t>
            </a:r>
            <a:r>
              <a:rPr lang="en-US" dirty="0"/>
              <a:t> command).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can see in the pictured above, </a:t>
            </a:r>
            <a:r>
              <a:rPr lang="en-US" sz="1800" dirty="0">
                <a:solidFill>
                  <a:srgbClr val="232323"/>
                </a:solidFill>
                <a:effectLst/>
                <a:latin typeface="NewBaskerville"/>
              </a:rPr>
              <a:t>we will have three components: networking, database, and autoscaling. They are child module.</a:t>
            </a:r>
            <a:endParaRPr lang="en-US" dirty="0"/>
          </a:p>
          <a:p>
            <a:r>
              <a:rPr lang="en-US" dirty="0"/>
              <a:t>And each component contains one or more other child, like Networking it contains VPC module and SG (Security Group) module. If a Module is in another Module, we call it Nested Module.</a:t>
            </a: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8</a:t>
            </a:fld>
            <a:endParaRPr lang="en-VN"/>
          </a:p>
        </p:txBody>
      </p:sp>
    </p:spTree>
    <p:extLst>
      <p:ext uri="{BB962C8B-B14F-4D97-AF65-F5344CB8AC3E}">
        <p14:creationId xmlns:p14="http://schemas.microsoft.com/office/powerpoint/2010/main" val="1808491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9</a:t>
            </a:fld>
            <a:endParaRPr lang="en-VN"/>
          </a:p>
        </p:txBody>
      </p:sp>
    </p:spTree>
    <p:extLst>
      <p:ext uri="{BB962C8B-B14F-4D97-AF65-F5344CB8AC3E}">
        <p14:creationId xmlns:p14="http://schemas.microsoft.com/office/powerpoint/2010/main" val="937336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627416" y="643789"/>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99869" y="1120762"/>
            <a:ext cx="10522637" cy="4484516"/>
          </a:xfrm>
        </p:spPr>
        <p:txBody>
          <a:bodyPr anchor="ctr">
            <a:noAutofit/>
          </a:bodyPr>
          <a:lstStyle>
            <a:lvl1pPr algn="ctr">
              <a:defRPr sz="10198" spc="816" baseline="0"/>
            </a:lvl1pPr>
          </a:lstStyle>
          <a:p>
            <a:r>
              <a:rPr lang="en-US"/>
              <a:t>Click to edit Master title style</a:t>
            </a:r>
            <a:endParaRPr lang="en-US" dirty="0"/>
          </a:p>
        </p:txBody>
      </p:sp>
      <p:sp>
        <p:nvSpPr>
          <p:cNvPr id="3" name="Subtitle 2"/>
          <p:cNvSpPr>
            <a:spLocks noGrp="1"/>
          </p:cNvSpPr>
          <p:nvPr>
            <p:ph type="subTitle" idx="1"/>
          </p:nvPr>
        </p:nvSpPr>
        <p:spPr>
          <a:xfrm>
            <a:off x="2258885" y="6100995"/>
            <a:ext cx="8204604" cy="757399"/>
          </a:xfrm>
        </p:spPr>
        <p:txBody>
          <a:bodyPr anchor="t">
            <a:normAutofit/>
          </a:bodyPr>
          <a:lstStyle>
            <a:lvl1pPr marL="0" indent="0" algn="ctr">
              <a:lnSpc>
                <a:spcPct val="100000"/>
              </a:lnSpc>
              <a:buNone/>
              <a:defRPr sz="2040" b="1" i="0" cap="all" spc="408" baseline="0">
                <a:solidFill>
                  <a:schemeClr val="tx2"/>
                </a:solidFill>
              </a:defRPr>
            </a:lvl1pPr>
            <a:lvl2pPr marL="466253" indent="0" algn="ctr">
              <a:buNone/>
              <a:defRPr sz="2040"/>
            </a:lvl2pPr>
            <a:lvl3pPr marL="932505" indent="0" algn="ctr">
              <a:buNone/>
              <a:defRPr sz="1836"/>
            </a:lvl3pPr>
            <a:lvl4pPr marL="1398758" indent="0" algn="ctr">
              <a:buNone/>
              <a:defRPr sz="1632"/>
            </a:lvl4pPr>
            <a:lvl5pPr marL="1865010" indent="0" algn="ctr">
              <a:buNone/>
              <a:defRPr sz="1632"/>
            </a:lvl5pPr>
            <a:lvl6pPr marL="2331263" indent="0" algn="ctr">
              <a:buNone/>
              <a:defRPr sz="1632"/>
            </a:lvl6pPr>
            <a:lvl7pPr marL="2797515" indent="0" algn="ctr">
              <a:buNone/>
              <a:defRPr sz="1632"/>
            </a:lvl7pPr>
            <a:lvl8pPr marL="3263768" indent="0" algn="ctr">
              <a:buNone/>
              <a:defRPr sz="1632"/>
            </a:lvl8pPr>
            <a:lvl9pPr marL="3730020"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a:xfrm>
            <a:off x="1099869" y="6505554"/>
            <a:ext cx="2375831" cy="355560"/>
          </a:xfrm>
        </p:spPr>
        <p:txBody>
          <a:bodyPr/>
          <a:lstStyle>
            <a:lvl1pPr>
              <a:defRPr baseline="0">
                <a:solidFill>
                  <a:schemeClr val="accent1">
                    <a:lumMod val="50000"/>
                  </a:schemeClr>
                </a:solidFill>
              </a:defRPr>
            </a:lvl1pPr>
          </a:lstStyle>
          <a:p>
            <a:fld id="{1D8BD707-D9CF-40AE-B4C6-C98DA3205C09}" type="datetimeFigureOut">
              <a:rPr lang="en-US" smtClean="0"/>
              <a:t>12/11/23</a:t>
            </a:fld>
            <a:endParaRPr lang="en-US"/>
          </a:p>
        </p:txBody>
      </p:sp>
      <p:sp>
        <p:nvSpPr>
          <p:cNvPr id="5" name="Footer Placeholder 4"/>
          <p:cNvSpPr>
            <a:spLocks noGrp="1"/>
          </p:cNvSpPr>
          <p:nvPr>
            <p:ph type="ftr" sz="quarter" idx="11"/>
          </p:nvPr>
        </p:nvSpPr>
        <p:spPr>
          <a:xfrm>
            <a:off x="4263068" y="6505554"/>
            <a:ext cx="4196239" cy="352840"/>
          </a:xfrm>
        </p:spPr>
        <p:txBody>
          <a:bodyPr/>
          <a:lstStyle>
            <a:lvl1pPr>
              <a:defRPr baseline="0">
                <a:solidFill>
                  <a:schemeClr val="accent1">
                    <a:lumMod val="50000"/>
                  </a:schemeClr>
                </a:solidFill>
              </a:defRPr>
            </a:lvl1pPr>
          </a:lstStyle>
          <a:p>
            <a:endParaRPr lang="en-VN"/>
          </a:p>
        </p:txBody>
      </p:sp>
      <p:sp>
        <p:nvSpPr>
          <p:cNvPr id="6" name="Slide Number Placeholder 5"/>
          <p:cNvSpPr>
            <a:spLocks noGrp="1"/>
          </p:cNvSpPr>
          <p:nvPr>
            <p:ph type="sldNum" sz="quarter" idx="12"/>
          </p:nvPr>
        </p:nvSpPr>
        <p:spPr>
          <a:xfrm>
            <a:off x="9246674" y="6505554"/>
            <a:ext cx="2375832" cy="352840"/>
          </a:xfrm>
        </p:spPr>
        <p:txBody>
          <a:bodyPr/>
          <a:lstStyle>
            <a:lvl1pPr>
              <a:defRPr baseline="0">
                <a:solidFill>
                  <a:schemeClr val="accent1">
                    <a:lumMod val="50000"/>
                  </a:schemeClr>
                </a:solidFill>
              </a:defRPr>
            </a:lvl1pPr>
          </a:lstStyle>
          <a:p>
            <a:fld id="{B6F15528-21DE-4FAA-801E-634DDDAF4B2B}" type="slidenum">
              <a:rPr lang="en-VN" smtClean="0"/>
              <a:t>‹#›</a:t>
            </a:fld>
            <a:endParaRPr lang="en-VN"/>
          </a:p>
        </p:txBody>
      </p:sp>
      <p:sp>
        <p:nvSpPr>
          <p:cNvPr id="13" name="Rectangle 12" title="left edge border"/>
          <p:cNvSpPr/>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794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12/11/23</a:t>
            </a:fld>
            <a:endParaRPr lang="en-US"/>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2093306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65550" y="390175"/>
            <a:ext cx="1521664" cy="571448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82185" y="390175"/>
            <a:ext cx="8558688" cy="57144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12/11/23</a:t>
            </a:fld>
            <a:endParaRPr lang="en-US"/>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2856968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12/11/23</a:t>
            </a:fld>
            <a:endParaRPr lang="en-US"/>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16145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07112" y="1095764"/>
            <a:ext cx="8349107" cy="4147425"/>
          </a:xfrm>
        </p:spPr>
        <p:txBody>
          <a:bodyPr anchor="b">
            <a:normAutofit/>
          </a:bodyPr>
          <a:lstStyle>
            <a:lvl1pPr>
              <a:defRPr sz="8566" spc="816"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07113" y="5264888"/>
            <a:ext cx="7156376" cy="970510"/>
          </a:xfrm>
        </p:spPr>
        <p:txBody>
          <a:bodyPr>
            <a:normAutofit/>
          </a:bodyPr>
          <a:lstStyle>
            <a:lvl1pPr marL="0" indent="0">
              <a:lnSpc>
                <a:spcPct val="100000"/>
              </a:lnSpc>
              <a:buNone/>
              <a:defRPr sz="2040" b="1" i="0" cap="all" spc="408" baseline="0">
                <a:solidFill>
                  <a:schemeClr val="accent1"/>
                </a:solidFill>
              </a:defRPr>
            </a:lvl1pPr>
            <a:lvl2pPr marL="466253" indent="0">
              <a:buNone/>
              <a:defRPr sz="2040">
                <a:solidFill>
                  <a:schemeClr val="tx1">
                    <a:tint val="75000"/>
                  </a:schemeClr>
                </a:solidFill>
              </a:defRPr>
            </a:lvl2pPr>
            <a:lvl3pPr marL="932505" indent="0">
              <a:buNone/>
              <a:defRPr sz="1836">
                <a:solidFill>
                  <a:schemeClr val="tx1">
                    <a:tint val="75000"/>
                  </a:schemeClr>
                </a:solidFill>
              </a:defRPr>
            </a:lvl3pPr>
            <a:lvl4pPr marL="1398758" indent="0">
              <a:buNone/>
              <a:defRPr sz="1632">
                <a:solidFill>
                  <a:schemeClr val="tx1">
                    <a:tint val="75000"/>
                  </a:schemeClr>
                </a:solidFill>
              </a:defRPr>
            </a:lvl4pPr>
            <a:lvl5pPr marL="1865010" indent="0">
              <a:buNone/>
              <a:defRPr sz="1632">
                <a:solidFill>
                  <a:schemeClr val="tx1">
                    <a:tint val="75000"/>
                  </a:schemeClr>
                </a:solidFill>
              </a:defRPr>
            </a:lvl5pPr>
            <a:lvl6pPr marL="2331263" indent="0">
              <a:buNone/>
              <a:defRPr sz="1632">
                <a:solidFill>
                  <a:schemeClr val="tx1">
                    <a:tint val="75000"/>
                  </a:schemeClr>
                </a:solidFill>
              </a:defRPr>
            </a:lvl6pPr>
            <a:lvl7pPr marL="2797515" indent="0">
              <a:buNone/>
              <a:defRPr sz="1632">
                <a:solidFill>
                  <a:schemeClr val="tx1">
                    <a:tint val="75000"/>
                  </a:schemeClr>
                </a:solidFill>
              </a:defRPr>
            </a:lvl7pPr>
            <a:lvl8pPr marL="3263768" indent="0">
              <a:buNone/>
              <a:defRPr sz="1632">
                <a:solidFill>
                  <a:schemeClr val="tx1">
                    <a:tint val="75000"/>
                  </a:schemeClr>
                </a:solidFill>
              </a:defRPr>
            </a:lvl8pPr>
            <a:lvl9pPr marL="3730020"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300603" y="6505554"/>
            <a:ext cx="1523515" cy="355560"/>
          </a:xfrm>
        </p:spPr>
        <p:txBody>
          <a:bodyPr/>
          <a:lstStyle>
            <a:lvl1pPr>
              <a:defRPr baseline="0">
                <a:solidFill>
                  <a:schemeClr val="tx2"/>
                </a:solidFill>
              </a:defRPr>
            </a:lvl1pPr>
          </a:lstStyle>
          <a:p>
            <a:fld id="{1D8BD707-D9CF-40AE-B4C6-C98DA3205C09}" type="datetimeFigureOut">
              <a:rPr lang="en-US" smtClean="0"/>
              <a:t>12/11/23</a:t>
            </a:fld>
            <a:endParaRPr lang="en-US"/>
          </a:p>
        </p:txBody>
      </p:sp>
      <p:sp>
        <p:nvSpPr>
          <p:cNvPr id="5" name="Footer Placeholder 4"/>
          <p:cNvSpPr>
            <a:spLocks noGrp="1"/>
          </p:cNvSpPr>
          <p:nvPr>
            <p:ph type="ftr" sz="quarter" idx="11"/>
          </p:nvPr>
        </p:nvSpPr>
        <p:spPr>
          <a:xfrm>
            <a:off x="5383545" y="6505554"/>
            <a:ext cx="4196239" cy="352840"/>
          </a:xfrm>
        </p:spPr>
        <p:txBody>
          <a:bodyPr/>
          <a:lstStyle>
            <a:lvl1pPr>
              <a:defRPr baseline="0">
                <a:solidFill>
                  <a:schemeClr val="tx2"/>
                </a:solidFill>
              </a:defRPr>
            </a:lvl1pPr>
          </a:lstStyle>
          <a:p>
            <a:endParaRPr lang="en-VN"/>
          </a:p>
        </p:txBody>
      </p:sp>
      <p:sp>
        <p:nvSpPr>
          <p:cNvPr id="6" name="Slide Number Placeholder 5"/>
          <p:cNvSpPr>
            <a:spLocks noGrp="1"/>
          </p:cNvSpPr>
          <p:nvPr>
            <p:ph type="sldNum" sz="quarter" idx="12"/>
          </p:nvPr>
        </p:nvSpPr>
        <p:spPr>
          <a:xfrm>
            <a:off x="10139212" y="6505554"/>
            <a:ext cx="1517007" cy="352840"/>
          </a:xfrm>
        </p:spPr>
        <p:txBody>
          <a:bodyPr/>
          <a:lstStyle>
            <a:lvl1pPr>
              <a:defRPr baseline="0">
                <a:solidFill>
                  <a:schemeClr val="tx2"/>
                </a:solidFill>
              </a:defRPr>
            </a:lvl1pPr>
          </a:lstStyle>
          <a:p>
            <a:fld id="{B6F15528-21DE-4FAA-801E-634DDDAF4B2B}" type="slidenum">
              <a:rPr lang="en-VN" smtClean="0"/>
              <a:t>‹#›</a:t>
            </a:fld>
            <a:endParaRPr lang="en-VN"/>
          </a:p>
        </p:txBody>
      </p:sp>
      <p:grpSp>
        <p:nvGrpSpPr>
          <p:cNvPr id="7" name="Group 6" title="left scallop shape"/>
          <p:cNvGrpSpPr/>
          <p:nvPr/>
        </p:nvGrpSpPr>
        <p:grpSpPr>
          <a:xfrm>
            <a:off x="0" y="0"/>
            <a:ext cx="2870344" cy="69977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409096613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82184" y="2332566"/>
            <a:ext cx="4895612" cy="36932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79367" y="2332566"/>
            <a:ext cx="4895612" cy="36932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12/11/23</a:t>
            </a:fld>
            <a:endParaRPr lang="en-US"/>
          </a:p>
        </p:txBody>
      </p:sp>
      <p:sp>
        <p:nvSpPr>
          <p:cNvPr id="6" name="Footer Placeholder 5"/>
          <p:cNvSpPr>
            <a:spLocks noGrp="1"/>
          </p:cNvSpPr>
          <p:nvPr>
            <p:ph type="ftr" sz="quarter" idx="11"/>
          </p:nvPr>
        </p:nvSpPr>
        <p:spPr/>
        <p:txBody>
          <a:bodyPr/>
          <a:lstStyle/>
          <a:p>
            <a:endParaRPr lang="en-VN"/>
          </a:p>
        </p:txBody>
      </p:sp>
      <p:sp>
        <p:nvSpPr>
          <p:cNvPr id="7" name="Slide Number Placeholder 6"/>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305797840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77521" y="388762"/>
            <a:ext cx="10374035" cy="15239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76451" y="2244441"/>
            <a:ext cx="4895612" cy="645414"/>
          </a:xfrm>
        </p:spPr>
        <p:txBody>
          <a:bodyPr anchor="b">
            <a:noAutofit/>
          </a:bodyPr>
          <a:lstStyle>
            <a:lvl1pPr marL="0" indent="0">
              <a:lnSpc>
                <a:spcPct val="100000"/>
              </a:lnSpc>
              <a:buNone/>
              <a:defRPr sz="1938" b="1" cap="all" spc="204" baseline="0">
                <a:solidFill>
                  <a:schemeClr val="tx2"/>
                </a:solidFill>
              </a:defRPr>
            </a:lvl1pPr>
            <a:lvl2pPr marL="466253" indent="0">
              <a:buNone/>
              <a:defRPr sz="1938" b="1"/>
            </a:lvl2pPr>
            <a:lvl3pPr marL="932505" indent="0">
              <a:buNone/>
              <a:defRPr sz="1836" b="1"/>
            </a:lvl3pPr>
            <a:lvl4pPr marL="1398758" indent="0">
              <a:buNone/>
              <a:defRPr sz="1632" b="1"/>
            </a:lvl4pPr>
            <a:lvl5pPr marL="1865010" indent="0">
              <a:buNone/>
              <a:defRPr sz="1632" b="1"/>
            </a:lvl5pPr>
            <a:lvl6pPr marL="2331263" indent="0">
              <a:buNone/>
              <a:defRPr sz="1632" b="1"/>
            </a:lvl6pPr>
            <a:lvl7pPr marL="2797515" indent="0">
              <a:buNone/>
              <a:defRPr sz="1632" b="1"/>
            </a:lvl7pPr>
            <a:lvl8pPr marL="3263768" indent="0">
              <a:buNone/>
              <a:defRPr sz="1632" b="1"/>
            </a:lvl8pPr>
            <a:lvl9pPr marL="3730020" indent="0">
              <a:buNone/>
              <a:defRPr sz="1632" b="1"/>
            </a:lvl9pPr>
          </a:lstStyle>
          <a:p>
            <a:pPr lvl="0"/>
            <a:r>
              <a:rPr lang="en-US"/>
              <a:t>Click to edit Master text styles</a:t>
            </a:r>
          </a:p>
        </p:txBody>
      </p:sp>
      <p:sp>
        <p:nvSpPr>
          <p:cNvPr id="4" name="Content Placeholder 3"/>
          <p:cNvSpPr>
            <a:spLocks noGrp="1"/>
          </p:cNvSpPr>
          <p:nvPr>
            <p:ph sz="half" idx="2"/>
          </p:nvPr>
        </p:nvSpPr>
        <p:spPr>
          <a:xfrm>
            <a:off x="1282184" y="2968361"/>
            <a:ext cx="4895612" cy="305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65159" y="2244441"/>
            <a:ext cx="4895612" cy="645414"/>
          </a:xfrm>
        </p:spPr>
        <p:txBody>
          <a:bodyPr anchor="b">
            <a:noAutofit/>
          </a:bodyPr>
          <a:lstStyle>
            <a:lvl1pPr marL="0" indent="0">
              <a:lnSpc>
                <a:spcPct val="100000"/>
              </a:lnSpc>
              <a:buNone/>
              <a:defRPr sz="1938" b="1" cap="all" spc="204" baseline="0">
                <a:solidFill>
                  <a:schemeClr val="tx2"/>
                </a:solidFill>
              </a:defRPr>
            </a:lvl1pPr>
            <a:lvl2pPr marL="466253" indent="0">
              <a:buNone/>
              <a:defRPr sz="1938" b="1"/>
            </a:lvl2pPr>
            <a:lvl3pPr marL="932505" indent="0">
              <a:buNone/>
              <a:defRPr sz="1836" b="1"/>
            </a:lvl3pPr>
            <a:lvl4pPr marL="1398758" indent="0">
              <a:buNone/>
              <a:defRPr sz="1632" b="1"/>
            </a:lvl4pPr>
            <a:lvl5pPr marL="1865010" indent="0">
              <a:buNone/>
              <a:defRPr sz="1632" b="1"/>
            </a:lvl5pPr>
            <a:lvl6pPr marL="2331263" indent="0">
              <a:buNone/>
              <a:defRPr sz="1632" b="1"/>
            </a:lvl6pPr>
            <a:lvl7pPr marL="2797515" indent="0">
              <a:buNone/>
              <a:defRPr sz="1632" b="1"/>
            </a:lvl7pPr>
            <a:lvl8pPr marL="3263768" indent="0">
              <a:buNone/>
              <a:defRPr sz="1632" b="1"/>
            </a:lvl8pPr>
            <a:lvl9pPr marL="3730020"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765159" y="2968361"/>
            <a:ext cx="4895612" cy="305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12/11/23</a:t>
            </a:fld>
            <a:endParaRPr lang="en-US"/>
          </a:p>
        </p:txBody>
      </p:sp>
      <p:sp>
        <p:nvSpPr>
          <p:cNvPr id="8" name="Footer Placeholder 7"/>
          <p:cNvSpPr>
            <a:spLocks noGrp="1"/>
          </p:cNvSpPr>
          <p:nvPr>
            <p:ph type="ftr" sz="quarter" idx="11"/>
          </p:nvPr>
        </p:nvSpPr>
        <p:spPr/>
        <p:txBody>
          <a:bodyPr/>
          <a:lstStyle/>
          <a:p>
            <a:endParaRPr lang="en-VN"/>
          </a:p>
        </p:txBody>
      </p:sp>
      <p:sp>
        <p:nvSpPr>
          <p:cNvPr id="9" name="Slide Number Placeholder 8"/>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69962310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12/11/23</a:t>
            </a:fld>
            <a:endParaRPr lang="en-US"/>
          </a:p>
        </p:txBody>
      </p:sp>
      <p:sp>
        <p:nvSpPr>
          <p:cNvPr id="4" name="Footer Placeholder 3"/>
          <p:cNvSpPr>
            <a:spLocks noGrp="1"/>
          </p:cNvSpPr>
          <p:nvPr>
            <p:ph type="ftr" sz="quarter" idx="11"/>
          </p:nvPr>
        </p:nvSpPr>
        <p:spPr/>
        <p:txBody>
          <a:bodyPr/>
          <a:lstStyle/>
          <a:p>
            <a:endParaRPr lang="en-VN"/>
          </a:p>
        </p:txBody>
      </p:sp>
      <p:sp>
        <p:nvSpPr>
          <p:cNvPr id="5" name="Slide Number Placeholder 4"/>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2441567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12/11/23</a:t>
            </a:fld>
            <a:endParaRPr lang="en-US"/>
          </a:p>
        </p:txBody>
      </p:sp>
      <p:sp>
        <p:nvSpPr>
          <p:cNvPr id="3" name="Footer Placeholder 2"/>
          <p:cNvSpPr>
            <a:spLocks noGrp="1"/>
          </p:cNvSpPr>
          <p:nvPr>
            <p:ph type="ftr" sz="quarter" idx="11"/>
          </p:nvPr>
        </p:nvSpPr>
        <p:spPr/>
        <p:txBody>
          <a:bodyPr/>
          <a:lstStyle/>
          <a:p>
            <a:endParaRPr lang="en-VN"/>
          </a:p>
        </p:txBody>
      </p:sp>
      <p:sp>
        <p:nvSpPr>
          <p:cNvPr id="4" name="Slide Number Placeholder 3"/>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799869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536069" y="0"/>
            <a:ext cx="4897231" cy="69977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502905" y="466513"/>
            <a:ext cx="3153313" cy="1221048"/>
          </a:xfrm>
        </p:spPr>
        <p:txBody>
          <a:bodyPr anchor="b">
            <a:normAutofit/>
          </a:bodyPr>
          <a:lstStyle>
            <a:lvl1pPr>
              <a:lnSpc>
                <a:spcPct val="100000"/>
              </a:lnSpc>
              <a:defRPr sz="1938" b="1" i="0" cap="all" spc="306"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80193" y="939125"/>
            <a:ext cx="6280303" cy="5086673"/>
          </a:xfrm>
        </p:spPr>
        <p:txBody>
          <a:bodyPr/>
          <a:lstStyle>
            <a:lvl1pPr>
              <a:defRPr sz="3263"/>
            </a:lvl1pPr>
            <a:lvl2pPr>
              <a:defRPr sz="2855"/>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02906" y="1776807"/>
            <a:ext cx="3153313" cy="4248990"/>
          </a:xfrm>
        </p:spPr>
        <p:txBody>
          <a:bodyPr/>
          <a:lstStyle>
            <a:lvl1pPr marL="0" indent="0">
              <a:lnSpc>
                <a:spcPct val="120000"/>
              </a:lnSpc>
              <a:spcBef>
                <a:spcPts val="1224"/>
              </a:spcBef>
              <a:buNone/>
              <a:defRPr sz="1632" baseline="0">
                <a:solidFill>
                  <a:schemeClr val="bg2"/>
                </a:solidFill>
              </a:defRPr>
            </a:lvl1pPr>
            <a:lvl2pPr marL="466253" indent="0">
              <a:buNone/>
              <a:defRPr sz="1428"/>
            </a:lvl2pPr>
            <a:lvl3pPr marL="932505" indent="0">
              <a:buNone/>
              <a:defRPr sz="1224"/>
            </a:lvl3pPr>
            <a:lvl4pPr marL="1398758" indent="0">
              <a:buNone/>
              <a:defRPr sz="1020"/>
            </a:lvl4pPr>
            <a:lvl5pPr marL="1865010" indent="0">
              <a:buNone/>
              <a:defRPr sz="1020"/>
            </a:lvl5pPr>
            <a:lvl6pPr marL="2331263" indent="0">
              <a:buNone/>
              <a:defRPr sz="1020"/>
            </a:lvl6pPr>
            <a:lvl7pPr marL="2797515" indent="0">
              <a:buNone/>
              <a:defRPr sz="1020"/>
            </a:lvl7pPr>
            <a:lvl8pPr marL="3263768" indent="0">
              <a:buNone/>
              <a:defRPr sz="1020"/>
            </a:lvl8pPr>
            <a:lvl9pPr marL="3730020" indent="0">
              <a:buNone/>
              <a:defRPr sz="1020"/>
            </a:lvl9pPr>
          </a:lstStyle>
          <a:p>
            <a:pPr lvl="0"/>
            <a:r>
              <a:rPr lang="en-US"/>
              <a:t>Click to edit Master text styles</a:t>
            </a:r>
          </a:p>
        </p:txBody>
      </p:sp>
      <p:sp>
        <p:nvSpPr>
          <p:cNvPr id="5" name="Date Placeholder 4"/>
          <p:cNvSpPr>
            <a:spLocks noGrp="1"/>
          </p:cNvSpPr>
          <p:nvPr>
            <p:ph type="dt" sz="half" idx="10"/>
          </p:nvPr>
        </p:nvSpPr>
        <p:spPr>
          <a:xfrm>
            <a:off x="780193" y="6505554"/>
            <a:ext cx="1257765" cy="355560"/>
          </a:xfrm>
        </p:spPr>
        <p:txBody>
          <a:bodyPr/>
          <a:lstStyle/>
          <a:p>
            <a:fld id="{1D8BD707-D9CF-40AE-B4C6-C98DA3205C09}" type="datetimeFigureOut">
              <a:rPr lang="en-US" smtClean="0"/>
              <a:t>12/11/23</a:t>
            </a:fld>
            <a:endParaRPr lang="en-US"/>
          </a:p>
        </p:txBody>
      </p:sp>
      <p:sp>
        <p:nvSpPr>
          <p:cNvPr id="6" name="Footer Placeholder 5"/>
          <p:cNvSpPr>
            <a:spLocks noGrp="1"/>
          </p:cNvSpPr>
          <p:nvPr>
            <p:ph type="ftr" sz="quarter" idx="11"/>
          </p:nvPr>
        </p:nvSpPr>
        <p:spPr>
          <a:xfrm>
            <a:off x="2145255" y="6505554"/>
            <a:ext cx="3551097" cy="352840"/>
          </a:xfrm>
        </p:spPr>
        <p:txBody>
          <a:bodyPr/>
          <a:lstStyle/>
          <a:p>
            <a:endParaRPr lang="en-VN"/>
          </a:p>
        </p:txBody>
      </p:sp>
      <p:sp>
        <p:nvSpPr>
          <p:cNvPr id="7" name="Slide Number Placeholder 6"/>
          <p:cNvSpPr>
            <a:spLocks noGrp="1"/>
          </p:cNvSpPr>
          <p:nvPr>
            <p:ph type="sldNum" sz="quarter" idx="12"/>
          </p:nvPr>
        </p:nvSpPr>
        <p:spPr>
          <a:xfrm>
            <a:off x="5803649" y="6505554"/>
            <a:ext cx="1256848" cy="352840"/>
          </a:xfrm>
        </p:spPr>
        <p:txBody>
          <a:bodyPr/>
          <a:lstStyle/>
          <a:p>
            <a:fld id="{B6F15528-21DE-4FAA-801E-634DDDAF4B2B}" type="slidenum">
              <a:rPr lang="en-VN" smtClean="0"/>
              <a:t>‹#›</a:t>
            </a:fld>
            <a:endParaRPr lang="en-VN"/>
          </a:p>
        </p:txBody>
      </p:sp>
      <p:sp>
        <p:nvSpPr>
          <p:cNvPr id="8" name="Rectangle 7" title="left edge border"/>
          <p:cNvSpPr/>
          <p:nvPr/>
        </p:nvSpPr>
        <p:spPr>
          <a:xfrm>
            <a:off x="0"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20322937"/>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9075" y="1"/>
            <a:ext cx="7501164" cy="6997699"/>
          </a:xfrm>
        </p:spPr>
        <p:txBody>
          <a:bodyPr anchor="t"/>
          <a:lstStyle>
            <a:lvl1pPr marL="0" indent="0">
              <a:buNone/>
              <a:defRPr sz="3263"/>
            </a:lvl1pPr>
            <a:lvl2pPr marL="466253" indent="0">
              <a:buNone/>
              <a:defRPr sz="2855"/>
            </a:lvl2pPr>
            <a:lvl3pPr marL="932505" indent="0">
              <a:buNone/>
              <a:defRPr sz="2448"/>
            </a:lvl3pPr>
            <a:lvl4pPr marL="1398758" indent="0">
              <a:buNone/>
              <a:defRPr sz="2040"/>
            </a:lvl4pPr>
            <a:lvl5pPr marL="1865010" indent="0">
              <a:buNone/>
              <a:defRPr sz="2040"/>
            </a:lvl5pPr>
            <a:lvl6pPr marL="2331263" indent="0">
              <a:buNone/>
              <a:defRPr sz="2040"/>
            </a:lvl6pPr>
            <a:lvl7pPr marL="2797515" indent="0">
              <a:buNone/>
              <a:defRPr sz="2040"/>
            </a:lvl7pPr>
            <a:lvl8pPr marL="3263768" indent="0">
              <a:buNone/>
              <a:defRPr sz="2040"/>
            </a:lvl8pPr>
            <a:lvl9pPr marL="3730020" indent="0">
              <a:buNone/>
              <a:defRPr sz="2040"/>
            </a:lvl9pPr>
          </a:lstStyle>
          <a:p>
            <a:r>
              <a:rPr lang="en-US"/>
              <a:t>Click icon to add picture</a:t>
            </a:r>
            <a:endParaRPr lang="en-US" dirty="0"/>
          </a:p>
        </p:txBody>
      </p:sp>
      <p:sp>
        <p:nvSpPr>
          <p:cNvPr id="11" name="Freeform 11" title="right scallop background shape"/>
          <p:cNvSpPr/>
          <p:nvPr/>
        </p:nvSpPr>
        <p:spPr bwMode="auto">
          <a:xfrm>
            <a:off x="7536069" y="0"/>
            <a:ext cx="4897231" cy="69977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02904" y="466513"/>
            <a:ext cx="3153315" cy="1221047"/>
          </a:xfrm>
        </p:spPr>
        <p:txBody>
          <a:bodyPr anchor="b">
            <a:normAutofit/>
          </a:bodyPr>
          <a:lstStyle>
            <a:lvl1pPr>
              <a:lnSpc>
                <a:spcPct val="100000"/>
              </a:lnSpc>
              <a:defRPr sz="1938" b="1" i="0" spc="306"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502904" y="1776807"/>
            <a:ext cx="3153315" cy="4248990"/>
          </a:xfrm>
        </p:spPr>
        <p:txBody>
          <a:bodyPr/>
          <a:lstStyle>
            <a:lvl1pPr marL="0" indent="0">
              <a:lnSpc>
                <a:spcPct val="120000"/>
              </a:lnSpc>
              <a:spcBef>
                <a:spcPts val="1224"/>
              </a:spcBef>
              <a:buNone/>
              <a:defRPr sz="1632" baseline="0">
                <a:solidFill>
                  <a:schemeClr val="bg2"/>
                </a:solidFill>
              </a:defRPr>
            </a:lvl1pPr>
            <a:lvl2pPr marL="466253" indent="0">
              <a:buNone/>
              <a:defRPr sz="1428"/>
            </a:lvl2pPr>
            <a:lvl3pPr marL="932505" indent="0">
              <a:buNone/>
              <a:defRPr sz="1224"/>
            </a:lvl3pPr>
            <a:lvl4pPr marL="1398758" indent="0">
              <a:buNone/>
              <a:defRPr sz="1020"/>
            </a:lvl4pPr>
            <a:lvl5pPr marL="1865010" indent="0">
              <a:buNone/>
              <a:defRPr sz="1020"/>
            </a:lvl5pPr>
            <a:lvl6pPr marL="2331263" indent="0">
              <a:buNone/>
              <a:defRPr sz="1020"/>
            </a:lvl6pPr>
            <a:lvl7pPr marL="2797515" indent="0">
              <a:buNone/>
              <a:defRPr sz="1020"/>
            </a:lvl7pPr>
            <a:lvl8pPr marL="3263768" indent="0">
              <a:buNone/>
              <a:defRPr sz="1020"/>
            </a:lvl8pPr>
            <a:lvl9pPr marL="3730020" indent="0">
              <a:buNone/>
              <a:defRPr sz="1020"/>
            </a:lvl9pPr>
          </a:lstStyle>
          <a:p>
            <a:pPr lvl="0"/>
            <a:r>
              <a:rPr lang="en-US"/>
              <a:t>Click to edit Master text styles</a:t>
            </a:r>
          </a:p>
        </p:txBody>
      </p:sp>
      <p:sp>
        <p:nvSpPr>
          <p:cNvPr id="5" name="Date Placeholder 4"/>
          <p:cNvSpPr>
            <a:spLocks noGrp="1"/>
          </p:cNvSpPr>
          <p:nvPr>
            <p:ph type="dt" sz="half" idx="10"/>
          </p:nvPr>
        </p:nvSpPr>
        <p:spPr>
          <a:xfrm>
            <a:off x="781110" y="6505554"/>
            <a:ext cx="1256848" cy="355560"/>
          </a:xfrm>
        </p:spPr>
        <p:txBody>
          <a:bodyPr/>
          <a:lstStyle/>
          <a:p>
            <a:fld id="{1D8BD707-D9CF-40AE-B4C6-C98DA3205C09}" type="datetimeFigureOut">
              <a:rPr lang="en-US" smtClean="0"/>
              <a:t>12/11/23</a:t>
            </a:fld>
            <a:endParaRPr lang="en-US"/>
          </a:p>
        </p:txBody>
      </p:sp>
      <p:sp>
        <p:nvSpPr>
          <p:cNvPr id="6" name="Footer Placeholder 5"/>
          <p:cNvSpPr>
            <a:spLocks noGrp="1"/>
          </p:cNvSpPr>
          <p:nvPr>
            <p:ph type="ftr" sz="quarter" idx="11"/>
          </p:nvPr>
        </p:nvSpPr>
        <p:spPr>
          <a:xfrm>
            <a:off x="2145255" y="6505554"/>
            <a:ext cx="3551096" cy="352840"/>
          </a:xfrm>
        </p:spPr>
        <p:txBody>
          <a:bodyPr/>
          <a:lstStyle/>
          <a:p>
            <a:endParaRPr lang="en-VN"/>
          </a:p>
        </p:txBody>
      </p:sp>
      <p:sp>
        <p:nvSpPr>
          <p:cNvPr id="7" name="Slide Number Placeholder 6"/>
          <p:cNvSpPr>
            <a:spLocks noGrp="1"/>
          </p:cNvSpPr>
          <p:nvPr>
            <p:ph type="sldNum" sz="quarter" idx="12"/>
          </p:nvPr>
        </p:nvSpPr>
        <p:spPr>
          <a:xfrm>
            <a:off x="5800134" y="6505554"/>
            <a:ext cx="1258872" cy="352840"/>
          </a:xfrm>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456529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76451" y="390174"/>
            <a:ext cx="10379768" cy="152252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76451" y="2332568"/>
            <a:ext cx="10379768" cy="36667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76451" y="6505554"/>
            <a:ext cx="2375831" cy="355560"/>
          </a:xfrm>
          <a:prstGeom prst="rect">
            <a:avLst/>
          </a:prstGeom>
        </p:spPr>
        <p:txBody>
          <a:bodyPr vert="horz" lIns="91440" tIns="45720" rIns="91440" bIns="45720" rtlCol="0" anchor="ctr"/>
          <a:lstStyle>
            <a:lvl1pPr algn="l">
              <a:defRPr sz="1224">
                <a:solidFill>
                  <a:schemeClr val="tx1">
                    <a:lumMod val="65000"/>
                    <a:lumOff val="35000"/>
                  </a:schemeClr>
                </a:solidFill>
              </a:defRPr>
            </a:lvl1pPr>
          </a:lstStyle>
          <a:p>
            <a:fld id="{1D8BD707-D9CF-40AE-B4C6-C98DA3205C09}" type="datetimeFigureOut">
              <a:rPr lang="en-US" smtClean="0"/>
              <a:t>12/11/23</a:t>
            </a:fld>
            <a:endParaRPr lang="en-US"/>
          </a:p>
        </p:txBody>
      </p:sp>
      <p:sp>
        <p:nvSpPr>
          <p:cNvPr id="5" name="Footer Placeholder 4"/>
          <p:cNvSpPr>
            <a:spLocks noGrp="1"/>
          </p:cNvSpPr>
          <p:nvPr>
            <p:ph type="ftr" sz="quarter" idx="3"/>
          </p:nvPr>
        </p:nvSpPr>
        <p:spPr>
          <a:xfrm>
            <a:off x="4118531" y="6505554"/>
            <a:ext cx="4196239" cy="352840"/>
          </a:xfrm>
          <a:prstGeom prst="rect">
            <a:avLst/>
          </a:prstGeom>
        </p:spPr>
        <p:txBody>
          <a:bodyPr vert="horz" lIns="91440" tIns="45720" rIns="91440" bIns="45720" rtlCol="0" anchor="ctr"/>
          <a:lstStyle>
            <a:lvl1pPr algn="ctr">
              <a:defRPr sz="1224">
                <a:solidFill>
                  <a:schemeClr val="tx1">
                    <a:lumMod val="65000"/>
                    <a:lumOff val="35000"/>
                  </a:schemeClr>
                </a:solidFill>
              </a:defRPr>
            </a:lvl1pPr>
          </a:lstStyle>
          <a:p>
            <a:endParaRPr lang="en-VN"/>
          </a:p>
        </p:txBody>
      </p:sp>
      <p:sp>
        <p:nvSpPr>
          <p:cNvPr id="6" name="Slide Number Placeholder 5"/>
          <p:cNvSpPr>
            <a:spLocks noGrp="1"/>
          </p:cNvSpPr>
          <p:nvPr>
            <p:ph type="sldNum" sz="quarter" idx="4"/>
          </p:nvPr>
        </p:nvSpPr>
        <p:spPr>
          <a:xfrm>
            <a:off x="8781019" y="6505554"/>
            <a:ext cx="2875200" cy="352840"/>
          </a:xfrm>
          <a:prstGeom prst="rect">
            <a:avLst/>
          </a:prstGeom>
        </p:spPr>
        <p:txBody>
          <a:bodyPr vert="horz" lIns="91440" tIns="45720" rIns="91440" bIns="45720" rtlCol="0" anchor="ctr"/>
          <a:lstStyle>
            <a:lvl1pPr algn="r">
              <a:defRPr sz="1224">
                <a:solidFill>
                  <a:schemeClr val="tx1">
                    <a:lumMod val="65000"/>
                    <a:lumOff val="35000"/>
                  </a:schemeClr>
                </a:solidFill>
              </a:defRPr>
            </a:lvl1pPr>
          </a:lstStyle>
          <a:p>
            <a:fld id="{B6F15528-21DE-4FAA-801E-634DDDAF4B2B}" type="slidenum">
              <a:rPr lang="en-VN" smtClean="0"/>
              <a:t>‹#›</a:t>
            </a:fld>
            <a:endParaRPr lang="en-VN"/>
          </a:p>
        </p:txBody>
      </p:sp>
      <p:sp>
        <p:nvSpPr>
          <p:cNvPr id="11" name="Freeform 6" title="Left scallop edge"/>
          <p:cNvSpPr/>
          <p:nvPr/>
        </p:nvSpPr>
        <p:spPr bwMode="auto">
          <a:xfrm>
            <a:off x="0" y="0"/>
            <a:ext cx="903357"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2144226"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97147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txStyles>
    <p:titleStyle>
      <a:lvl1pPr algn="l" defTabSz="932505" rtl="0" eaLnBrk="1" latinLnBrk="0" hangingPunct="1">
        <a:lnSpc>
          <a:spcPct val="90000"/>
        </a:lnSpc>
        <a:spcBef>
          <a:spcPct val="0"/>
        </a:spcBef>
        <a:buNone/>
        <a:defRPr sz="5201" kern="1200" cap="all" spc="204" baseline="0">
          <a:solidFill>
            <a:schemeClr val="tx2"/>
          </a:solidFill>
          <a:latin typeface="+mj-lt"/>
          <a:ea typeface="+mj-ea"/>
          <a:cs typeface="+mj-cs"/>
        </a:defRPr>
      </a:lvl1pPr>
    </p:titleStyle>
    <p:bodyStyle>
      <a:lvl1pPr marL="233126" indent="-233126" algn="l" defTabSz="932505" rtl="0" eaLnBrk="1" latinLnBrk="0" hangingPunct="1">
        <a:lnSpc>
          <a:spcPct val="110000"/>
        </a:lnSpc>
        <a:spcBef>
          <a:spcPts val="714"/>
        </a:spcBef>
        <a:buClr>
          <a:schemeClr val="tx2"/>
        </a:buClr>
        <a:buFont typeface="Arial" panose="020B0604020202020204" pitchFamily="34" charset="0"/>
        <a:buChar char="•"/>
        <a:defRPr sz="2040" kern="1200">
          <a:solidFill>
            <a:schemeClr val="tx1">
              <a:lumMod val="65000"/>
              <a:lumOff val="35000"/>
            </a:schemeClr>
          </a:solidFill>
          <a:latin typeface="+mn-lt"/>
          <a:ea typeface="+mn-ea"/>
          <a:cs typeface="+mn-cs"/>
        </a:defRPr>
      </a:lvl1pPr>
      <a:lvl2pPr marL="699379" indent="-233126" algn="l" defTabSz="932505" rtl="0" eaLnBrk="1" latinLnBrk="0" hangingPunct="1">
        <a:lnSpc>
          <a:spcPct val="110000"/>
        </a:lnSpc>
        <a:spcBef>
          <a:spcPts val="714"/>
        </a:spcBef>
        <a:buClr>
          <a:schemeClr val="tx2"/>
        </a:buClr>
        <a:buFont typeface="Gill Sans MT" panose="020B0502020104020203" pitchFamily="34" charset="0"/>
        <a:buChar char="–"/>
        <a:defRPr sz="1836" kern="1200">
          <a:solidFill>
            <a:schemeClr val="tx1">
              <a:lumMod val="65000"/>
              <a:lumOff val="35000"/>
            </a:schemeClr>
          </a:solidFill>
          <a:latin typeface="+mn-lt"/>
          <a:ea typeface="+mn-ea"/>
          <a:cs typeface="+mn-cs"/>
        </a:defRPr>
      </a:lvl2pPr>
      <a:lvl3pPr marL="1165631" indent="-233126" algn="l" defTabSz="932505" rtl="0" eaLnBrk="1" latinLnBrk="0" hangingPunct="1">
        <a:lnSpc>
          <a:spcPct val="110000"/>
        </a:lnSpc>
        <a:spcBef>
          <a:spcPts val="714"/>
        </a:spcBef>
        <a:buClr>
          <a:schemeClr val="tx2"/>
        </a:buClr>
        <a:buFont typeface="Arial" panose="020B0604020202020204" pitchFamily="34" charset="0"/>
        <a:buChar char="•"/>
        <a:defRPr sz="1632" kern="1200">
          <a:solidFill>
            <a:schemeClr val="tx1">
              <a:lumMod val="65000"/>
              <a:lumOff val="35000"/>
            </a:schemeClr>
          </a:solidFill>
          <a:latin typeface="+mn-lt"/>
          <a:ea typeface="+mn-ea"/>
          <a:cs typeface="+mn-cs"/>
        </a:defRPr>
      </a:lvl3pPr>
      <a:lvl4pPr marL="1631884" indent="-233126" algn="l" defTabSz="932505" rtl="0" eaLnBrk="1" latinLnBrk="0" hangingPunct="1">
        <a:lnSpc>
          <a:spcPct val="110000"/>
        </a:lnSpc>
        <a:spcBef>
          <a:spcPts val="714"/>
        </a:spcBef>
        <a:buClr>
          <a:schemeClr val="tx2"/>
        </a:buClr>
        <a:buFont typeface="Gill Sans MT" panose="020B0502020104020203" pitchFamily="34" charset="0"/>
        <a:buChar char="–"/>
        <a:defRPr sz="1428" kern="1200">
          <a:solidFill>
            <a:schemeClr val="tx1">
              <a:lumMod val="65000"/>
              <a:lumOff val="35000"/>
            </a:schemeClr>
          </a:solidFill>
          <a:latin typeface="+mn-lt"/>
          <a:ea typeface="+mn-ea"/>
          <a:cs typeface="+mn-cs"/>
        </a:defRPr>
      </a:lvl4pPr>
      <a:lvl5pPr marL="2098137" indent="-233126" algn="l" defTabSz="932505" rtl="0" eaLnBrk="1" latinLnBrk="0" hangingPunct="1">
        <a:lnSpc>
          <a:spcPct val="110000"/>
        </a:lnSpc>
        <a:spcBef>
          <a:spcPts val="714"/>
        </a:spcBef>
        <a:buClr>
          <a:schemeClr val="tx2"/>
        </a:buClr>
        <a:buFont typeface="Arial" panose="020B0604020202020204" pitchFamily="34" charset="0"/>
        <a:buChar char="•"/>
        <a:defRPr sz="1428" kern="1200">
          <a:solidFill>
            <a:schemeClr val="tx1">
              <a:lumMod val="65000"/>
              <a:lumOff val="35000"/>
            </a:schemeClr>
          </a:solidFill>
          <a:latin typeface="+mn-lt"/>
          <a:ea typeface="+mn-ea"/>
          <a:cs typeface="+mn-cs"/>
        </a:defRPr>
      </a:lvl5pPr>
      <a:lvl6pPr marL="2564389" indent="-233126" algn="l" defTabSz="932505" rtl="0" eaLnBrk="1" latinLnBrk="0" hangingPunct="1">
        <a:lnSpc>
          <a:spcPct val="110000"/>
        </a:lnSpc>
        <a:spcBef>
          <a:spcPts val="714"/>
        </a:spcBef>
        <a:buClr>
          <a:schemeClr val="tx2"/>
        </a:buClr>
        <a:buFont typeface="Gill Sans MT" panose="020B0502020104020203" pitchFamily="34" charset="0"/>
        <a:buChar char="–"/>
        <a:defRPr sz="1428" kern="1200">
          <a:solidFill>
            <a:schemeClr val="tx1">
              <a:lumMod val="65000"/>
              <a:lumOff val="35000"/>
            </a:schemeClr>
          </a:solidFill>
          <a:latin typeface="+mn-lt"/>
          <a:ea typeface="+mn-ea"/>
          <a:cs typeface="+mn-cs"/>
        </a:defRPr>
      </a:lvl6pPr>
      <a:lvl7pPr marL="3030642" indent="-233126" algn="l" defTabSz="932505" rtl="0" eaLnBrk="1" latinLnBrk="0" hangingPunct="1">
        <a:lnSpc>
          <a:spcPct val="110000"/>
        </a:lnSpc>
        <a:spcBef>
          <a:spcPts val="714"/>
        </a:spcBef>
        <a:buClr>
          <a:schemeClr val="tx2"/>
        </a:buClr>
        <a:buFont typeface="Arial" panose="020B0604020202020204" pitchFamily="34" charset="0"/>
        <a:buChar char="•"/>
        <a:defRPr sz="1428" kern="1200">
          <a:solidFill>
            <a:schemeClr val="tx1">
              <a:lumMod val="65000"/>
              <a:lumOff val="35000"/>
            </a:schemeClr>
          </a:solidFill>
          <a:latin typeface="+mn-lt"/>
          <a:ea typeface="+mn-ea"/>
          <a:cs typeface="+mn-cs"/>
        </a:defRPr>
      </a:lvl7pPr>
      <a:lvl8pPr marL="3496894" indent="-233126" algn="l" defTabSz="932505" rtl="0" eaLnBrk="1" latinLnBrk="0" hangingPunct="1">
        <a:lnSpc>
          <a:spcPct val="110000"/>
        </a:lnSpc>
        <a:spcBef>
          <a:spcPts val="714"/>
        </a:spcBef>
        <a:buClr>
          <a:schemeClr val="tx2"/>
        </a:buClr>
        <a:buFont typeface="Gill Sans MT" panose="020B0502020104020203" pitchFamily="34" charset="0"/>
        <a:buChar char="–"/>
        <a:defRPr sz="1428" kern="1200" baseline="0">
          <a:solidFill>
            <a:schemeClr val="tx1">
              <a:lumMod val="65000"/>
              <a:lumOff val="35000"/>
            </a:schemeClr>
          </a:solidFill>
          <a:latin typeface="+mn-lt"/>
          <a:ea typeface="+mn-ea"/>
          <a:cs typeface="+mn-cs"/>
        </a:defRPr>
      </a:lvl8pPr>
      <a:lvl9pPr marL="3963147" indent="-233126" algn="l" defTabSz="932505" rtl="0" eaLnBrk="1" latinLnBrk="0" hangingPunct="1">
        <a:lnSpc>
          <a:spcPct val="110000"/>
        </a:lnSpc>
        <a:spcBef>
          <a:spcPts val="714"/>
        </a:spcBef>
        <a:buClr>
          <a:schemeClr val="tx2"/>
        </a:buClr>
        <a:buFont typeface="Arial" panose="020B0604020202020204" pitchFamily="34" charset="0"/>
        <a:buChar char="•"/>
        <a:defRPr sz="1428" kern="1200" baseline="0">
          <a:solidFill>
            <a:schemeClr val="tx1">
              <a:lumMod val="65000"/>
              <a:lumOff val="35000"/>
            </a:schemeClr>
          </a:solidFill>
          <a:latin typeface="+mn-lt"/>
          <a:ea typeface="+mn-ea"/>
          <a:cs typeface="+mn-cs"/>
        </a:defRPr>
      </a:lvl9pPr>
    </p:bodyStyle>
    <p:otherStyle>
      <a:defPPr>
        <a:defRPr lang="en-US"/>
      </a:defPPr>
      <a:lvl1pPr marL="0" algn="l" defTabSz="932505" rtl="0" eaLnBrk="1" latinLnBrk="0" hangingPunct="1">
        <a:defRPr sz="1836" kern="1200">
          <a:solidFill>
            <a:schemeClr val="tx1"/>
          </a:solidFill>
          <a:latin typeface="+mn-lt"/>
          <a:ea typeface="+mn-ea"/>
          <a:cs typeface="+mn-cs"/>
        </a:defRPr>
      </a:lvl1pPr>
      <a:lvl2pPr marL="466253" algn="l" defTabSz="932505" rtl="0" eaLnBrk="1" latinLnBrk="0" hangingPunct="1">
        <a:defRPr sz="1836" kern="1200">
          <a:solidFill>
            <a:schemeClr val="tx1"/>
          </a:solidFill>
          <a:latin typeface="+mn-lt"/>
          <a:ea typeface="+mn-ea"/>
          <a:cs typeface="+mn-cs"/>
        </a:defRPr>
      </a:lvl2pPr>
      <a:lvl3pPr marL="932505" algn="l" defTabSz="932505" rtl="0" eaLnBrk="1" latinLnBrk="0" hangingPunct="1">
        <a:defRPr sz="1836" kern="1200">
          <a:solidFill>
            <a:schemeClr val="tx1"/>
          </a:solidFill>
          <a:latin typeface="+mn-lt"/>
          <a:ea typeface="+mn-ea"/>
          <a:cs typeface="+mn-cs"/>
        </a:defRPr>
      </a:lvl3pPr>
      <a:lvl4pPr marL="1398758" algn="l" defTabSz="932505" rtl="0" eaLnBrk="1" latinLnBrk="0" hangingPunct="1">
        <a:defRPr sz="1836" kern="1200">
          <a:solidFill>
            <a:schemeClr val="tx1"/>
          </a:solidFill>
          <a:latin typeface="+mn-lt"/>
          <a:ea typeface="+mn-ea"/>
          <a:cs typeface="+mn-cs"/>
        </a:defRPr>
      </a:lvl4pPr>
      <a:lvl5pPr marL="1865010" algn="l" defTabSz="932505" rtl="0" eaLnBrk="1" latinLnBrk="0" hangingPunct="1">
        <a:defRPr sz="1836" kern="1200">
          <a:solidFill>
            <a:schemeClr val="tx1"/>
          </a:solidFill>
          <a:latin typeface="+mn-lt"/>
          <a:ea typeface="+mn-ea"/>
          <a:cs typeface="+mn-cs"/>
        </a:defRPr>
      </a:lvl5pPr>
      <a:lvl6pPr marL="2331263" algn="l" defTabSz="932505" rtl="0" eaLnBrk="1" latinLnBrk="0" hangingPunct="1">
        <a:defRPr sz="1836" kern="1200">
          <a:solidFill>
            <a:schemeClr val="tx1"/>
          </a:solidFill>
          <a:latin typeface="+mn-lt"/>
          <a:ea typeface="+mn-ea"/>
          <a:cs typeface="+mn-cs"/>
        </a:defRPr>
      </a:lvl6pPr>
      <a:lvl7pPr marL="2797515" algn="l" defTabSz="932505" rtl="0" eaLnBrk="1" latinLnBrk="0" hangingPunct="1">
        <a:defRPr sz="1836" kern="1200">
          <a:solidFill>
            <a:schemeClr val="tx1"/>
          </a:solidFill>
          <a:latin typeface="+mn-lt"/>
          <a:ea typeface="+mn-ea"/>
          <a:cs typeface="+mn-cs"/>
        </a:defRPr>
      </a:lvl7pPr>
      <a:lvl8pPr marL="3263768" algn="l" defTabSz="932505" rtl="0" eaLnBrk="1" latinLnBrk="0" hangingPunct="1">
        <a:defRPr sz="1836" kern="1200">
          <a:solidFill>
            <a:schemeClr val="tx1"/>
          </a:solidFill>
          <a:latin typeface="+mn-lt"/>
          <a:ea typeface="+mn-ea"/>
          <a:cs typeface="+mn-cs"/>
        </a:defRPr>
      </a:lvl8pPr>
      <a:lvl9pPr marL="3730020" algn="l" defTabSz="932505"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registry.terraform.io/modules/terraform-aws-modules/vpc/aws/lates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34.png"/><Relationship Id="rId4" Type="http://schemas.openxmlformats.org/officeDocument/2006/relationships/customXml" Target="../ink/ink1.xml"/><Relationship Id="rId9"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customXml" Target="../ink/ink5.xml"/><Relationship Id="rId5" Type="http://schemas.openxmlformats.org/officeDocument/2006/relationships/image" Target="../media/image40.png"/><Relationship Id="rId4" Type="http://schemas.openxmlformats.org/officeDocument/2006/relationships/customXml" Target="../ink/ink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6.sv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0.sv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3.svg"/></Relationships>
</file>

<file path=ppt/slides/_rels/slide4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8.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terraform.io/docs/modules/index.html#standard-module-structure"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1920E0-A0E2-6540-3B07-4D97AC86F0B1}"/>
              </a:ext>
            </a:extLst>
          </p:cNvPr>
          <p:cNvSpPr txBox="1"/>
          <p:nvPr/>
        </p:nvSpPr>
        <p:spPr>
          <a:xfrm>
            <a:off x="1797050" y="2310856"/>
            <a:ext cx="6561412" cy="584775"/>
          </a:xfrm>
          <a:prstGeom prst="rect">
            <a:avLst/>
          </a:prstGeom>
          <a:noFill/>
        </p:spPr>
        <p:txBody>
          <a:bodyPr wrap="none" rtlCol="0">
            <a:spAutoFit/>
          </a:bodyPr>
          <a:lstStyle/>
          <a:p>
            <a:pPr lvl="4"/>
            <a:r>
              <a:rPr lang="en-VN" sz="3200" dirty="0"/>
              <a:t>Infrastructure as Code with</a:t>
            </a:r>
          </a:p>
        </p:txBody>
      </p:sp>
      <p:sp>
        <p:nvSpPr>
          <p:cNvPr id="10" name="TextBox 9">
            <a:extLst>
              <a:ext uri="{FF2B5EF4-FFF2-40B4-BE49-F238E27FC236}">
                <a16:creationId xmlns:a16="http://schemas.microsoft.com/office/drawing/2014/main" id="{B8E39E52-42F8-C1BF-772F-D9A366093359}"/>
              </a:ext>
            </a:extLst>
          </p:cNvPr>
          <p:cNvSpPr txBox="1"/>
          <p:nvPr/>
        </p:nvSpPr>
        <p:spPr>
          <a:xfrm>
            <a:off x="4768850" y="2854751"/>
            <a:ext cx="3827942" cy="830997"/>
          </a:xfrm>
          <a:prstGeom prst="rect">
            <a:avLst/>
          </a:prstGeom>
          <a:noFill/>
        </p:spPr>
        <p:txBody>
          <a:bodyPr wrap="square" rtlCol="0">
            <a:spAutoFit/>
          </a:bodyPr>
          <a:lstStyle/>
          <a:p>
            <a:r>
              <a:rPr lang="en-VN" sz="4800" dirty="0"/>
              <a:t>Terraform</a:t>
            </a:r>
          </a:p>
        </p:txBody>
      </p:sp>
      <p:sp>
        <p:nvSpPr>
          <p:cNvPr id="11" name="TextBox 10">
            <a:extLst>
              <a:ext uri="{FF2B5EF4-FFF2-40B4-BE49-F238E27FC236}">
                <a16:creationId xmlns:a16="http://schemas.microsoft.com/office/drawing/2014/main" id="{D6373DCD-B95D-8E6B-B680-4C4FC5729760}"/>
              </a:ext>
            </a:extLst>
          </p:cNvPr>
          <p:cNvSpPr txBox="1"/>
          <p:nvPr/>
        </p:nvSpPr>
        <p:spPr>
          <a:xfrm>
            <a:off x="5596384" y="5663957"/>
            <a:ext cx="941283" cy="369332"/>
          </a:xfrm>
          <a:prstGeom prst="rect">
            <a:avLst/>
          </a:prstGeom>
          <a:noFill/>
        </p:spPr>
        <p:txBody>
          <a:bodyPr wrap="none" rtlCol="0">
            <a:spAutoFit/>
          </a:bodyPr>
          <a:lstStyle/>
          <a:p>
            <a:r>
              <a:rPr lang="en-VN" dirty="0"/>
              <a:t>11/2023</a:t>
            </a:r>
          </a:p>
        </p:txBody>
      </p:sp>
      <p:pic>
        <p:nvPicPr>
          <p:cNvPr id="2" name="Picture 2" descr="Erlang Solutions - Scalable Distributed Technology">
            <a:extLst>
              <a:ext uri="{FF2B5EF4-FFF2-40B4-BE49-F238E27FC236}">
                <a16:creationId xmlns:a16="http://schemas.microsoft.com/office/drawing/2014/main" id="{E74A22F3-67CF-E6E0-5781-D3DBA8C03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33" y="-469090"/>
            <a:ext cx="5700358" cy="3206087"/>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4">
            <a:extLst>
              <a:ext uri="{FF2B5EF4-FFF2-40B4-BE49-F238E27FC236}">
                <a16:creationId xmlns:a16="http://schemas.microsoft.com/office/drawing/2014/main" id="{E2501124-FA7F-0383-F40D-4CD34DBA1877}"/>
              </a:ext>
            </a:extLst>
          </p:cNvPr>
          <p:cNvSpPr/>
          <p:nvPr/>
        </p:nvSpPr>
        <p:spPr>
          <a:xfrm>
            <a:off x="5190725" y="3757817"/>
            <a:ext cx="1752600" cy="1524001"/>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9" name="Rectangle 8">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15384613-A493-4A01-873E-5BD3769D1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298"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FD8C93-A094-7DCC-5083-5639C87A3459}"/>
              </a:ext>
            </a:extLst>
          </p:cNvPr>
          <p:cNvSpPr txBox="1"/>
          <p:nvPr/>
        </p:nvSpPr>
        <p:spPr>
          <a:xfrm>
            <a:off x="1245973" y="375644"/>
            <a:ext cx="7708206" cy="494870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endParaRPr lang="en-US" sz="9000" spc="800" dirty="0">
              <a:solidFill>
                <a:schemeClr val="tx2"/>
              </a:solidFill>
              <a:ea typeface="+mj-ea"/>
              <a:cs typeface="+mj-cs"/>
            </a:endParaRPr>
          </a:p>
        </p:txBody>
      </p:sp>
      <p:sp>
        <p:nvSpPr>
          <p:cNvPr id="13" name="Rectangle 12">
            <a:extLst>
              <a:ext uri="{FF2B5EF4-FFF2-40B4-BE49-F238E27FC236}">
                <a16:creationId xmlns:a16="http://schemas.microsoft.com/office/drawing/2014/main" id="{34336F18-80E9-4DFA-9C2E-3F8561472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rgbClr val="17162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Shape 14">
            <a:extLst>
              <a:ext uri="{FF2B5EF4-FFF2-40B4-BE49-F238E27FC236}">
                <a16:creationId xmlns:a16="http://schemas.microsoft.com/office/drawing/2014/main" id="{9D293054-EC89-4CF2-AAEF-B38981E9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486881" y="0"/>
            <a:ext cx="2946419" cy="6997700"/>
          </a:xfrm>
          <a:custGeom>
            <a:avLst/>
            <a:gdLst>
              <a:gd name="connsiteX0" fmla="*/ 1514461 w 2889236"/>
              <a:gd name="connsiteY0" fmla="*/ 0 h 6858000"/>
              <a:gd name="connsiteX1" fmla="*/ 1291796 w 2889236"/>
              <a:gd name="connsiteY1" fmla="*/ 0 h 6858000"/>
              <a:gd name="connsiteX2" fmla="*/ 1242998 w 2889236"/>
              <a:gd name="connsiteY2" fmla="*/ 0 h 6858000"/>
              <a:gd name="connsiteX3" fmla="*/ 303177 w 2889236"/>
              <a:gd name="connsiteY3" fmla="*/ 0 h 6858000"/>
              <a:gd name="connsiteX4" fmla="*/ 235415 w 2889236"/>
              <a:gd name="connsiteY4" fmla="*/ 0 h 6858000"/>
              <a:gd name="connsiteX5" fmla="*/ 0 w 2889236"/>
              <a:gd name="connsiteY5" fmla="*/ 0 h 6858000"/>
              <a:gd name="connsiteX6" fmla="*/ 0 w 2889236"/>
              <a:gd name="connsiteY6" fmla="*/ 6858000 h 6858000"/>
              <a:gd name="connsiteX7" fmla="*/ 235415 w 2889236"/>
              <a:gd name="connsiteY7" fmla="*/ 6858000 h 6858000"/>
              <a:gd name="connsiteX8" fmla="*/ 303177 w 2889236"/>
              <a:gd name="connsiteY8" fmla="*/ 6858000 h 6858000"/>
              <a:gd name="connsiteX9" fmla="*/ 1242998 w 2889236"/>
              <a:gd name="connsiteY9" fmla="*/ 6858000 h 6858000"/>
              <a:gd name="connsiteX10" fmla="*/ 1291795 w 2889236"/>
              <a:gd name="connsiteY10" fmla="*/ 6858000 h 6858000"/>
              <a:gd name="connsiteX11" fmla="*/ 1514461 w 2889236"/>
              <a:gd name="connsiteY11" fmla="*/ 6858000 h 6858000"/>
              <a:gd name="connsiteX12" fmla="*/ 1541448 w 2889236"/>
              <a:gd name="connsiteY12" fmla="*/ 6770688 h 6858000"/>
              <a:gd name="connsiteX13" fmla="*/ 1566848 w 2889236"/>
              <a:gd name="connsiteY13" fmla="*/ 6683375 h 6858000"/>
              <a:gd name="connsiteX14" fmla="*/ 1592248 w 2889236"/>
              <a:gd name="connsiteY14" fmla="*/ 6594475 h 6858000"/>
              <a:gd name="connsiteX15" fmla="*/ 1614473 w 2889236"/>
              <a:gd name="connsiteY15" fmla="*/ 6503988 h 6858000"/>
              <a:gd name="connsiteX16" fmla="*/ 1641461 w 2889236"/>
              <a:gd name="connsiteY16" fmla="*/ 6416675 h 6858000"/>
              <a:gd name="connsiteX17" fmla="*/ 1670036 w 2889236"/>
              <a:gd name="connsiteY17" fmla="*/ 6332538 h 6858000"/>
              <a:gd name="connsiteX18" fmla="*/ 1706548 w 2889236"/>
              <a:gd name="connsiteY18" fmla="*/ 6253163 h 6858000"/>
              <a:gd name="connsiteX19" fmla="*/ 1749411 w 2889236"/>
              <a:gd name="connsiteY19" fmla="*/ 6180138 h 6858000"/>
              <a:gd name="connsiteX20" fmla="*/ 1797036 w 2889236"/>
              <a:gd name="connsiteY20" fmla="*/ 6118225 h 6858000"/>
              <a:gd name="connsiteX21" fmla="*/ 1849423 w 2889236"/>
              <a:gd name="connsiteY21" fmla="*/ 6059488 h 6858000"/>
              <a:gd name="connsiteX22" fmla="*/ 1909748 w 2889236"/>
              <a:gd name="connsiteY22" fmla="*/ 6005513 h 6858000"/>
              <a:gd name="connsiteX23" fmla="*/ 1973248 w 2889236"/>
              <a:gd name="connsiteY23" fmla="*/ 5951538 h 6858000"/>
              <a:gd name="connsiteX24" fmla="*/ 2039923 w 2889236"/>
              <a:gd name="connsiteY24" fmla="*/ 5900738 h 6858000"/>
              <a:gd name="connsiteX25" fmla="*/ 2106598 w 2889236"/>
              <a:gd name="connsiteY25" fmla="*/ 5849938 h 6858000"/>
              <a:gd name="connsiteX26" fmla="*/ 2174861 w 2889236"/>
              <a:gd name="connsiteY26" fmla="*/ 5797550 h 6858000"/>
              <a:gd name="connsiteX27" fmla="*/ 2239948 w 2889236"/>
              <a:gd name="connsiteY27" fmla="*/ 5746750 h 6858000"/>
              <a:gd name="connsiteX28" fmla="*/ 2301861 w 2889236"/>
              <a:gd name="connsiteY28" fmla="*/ 5692775 h 6858000"/>
              <a:gd name="connsiteX29" fmla="*/ 2359011 w 2889236"/>
              <a:gd name="connsiteY29" fmla="*/ 5634038 h 6858000"/>
              <a:gd name="connsiteX30" fmla="*/ 2411398 w 2889236"/>
              <a:gd name="connsiteY30" fmla="*/ 5575300 h 6858000"/>
              <a:gd name="connsiteX31" fmla="*/ 2454261 w 2889236"/>
              <a:gd name="connsiteY31" fmla="*/ 5511800 h 6858000"/>
              <a:gd name="connsiteX32" fmla="*/ 2490773 w 2889236"/>
              <a:gd name="connsiteY32" fmla="*/ 5440363 h 6858000"/>
              <a:gd name="connsiteX33" fmla="*/ 2512998 w 2889236"/>
              <a:gd name="connsiteY33" fmla="*/ 5370513 h 6858000"/>
              <a:gd name="connsiteX34" fmla="*/ 2527286 w 2889236"/>
              <a:gd name="connsiteY34" fmla="*/ 5292725 h 6858000"/>
              <a:gd name="connsiteX35" fmla="*/ 2533636 w 2889236"/>
              <a:gd name="connsiteY35" fmla="*/ 5216525 h 6858000"/>
              <a:gd name="connsiteX36" fmla="*/ 2532048 w 2889236"/>
              <a:gd name="connsiteY36" fmla="*/ 5135563 h 6858000"/>
              <a:gd name="connsiteX37" fmla="*/ 2525698 w 2889236"/>
              <a:gd name="connsiteY37" fmla="*/ 5054600 h 6858000"/>
              <a:gd name="connsiteX38" fmla="*/ 2517761 w 2889236"/>
              <a:gd name="connsiteY38" fmla="*/ 4970463 h 6858000"/>
              <a:gd name="connsiteX39" fmla="*/ 2506648 w 2889236"/>
              <a:gd name="connsiteY39" fmla="*/ 4886325 h 6858000"/>
              <a:gd name="connsiteX40" fmla="*/ 2493948 w 2889236"/>
              <a:gd name="connsiteY40" fmla="*/ 4802188 h 6858000"/>
              <a:gd name="connsiteX41" fmla="*/ 2484423 w 2889236"/>
              <a:gd name="connsiteY41" fmla="*/ 4718050 h 6858000"/>
              <a:gd name="connsiteX42" fmla="*/ 2478073 w 2889236"/>
              <a:gd name="connsiteY42" fmla="*/ 4633913 h 6858000"/>
              <a:gd name="connsiteX43" fmla="*/ 2473311 w 2889236"/>
              <a:gd name="connsiteY43" fmla="*/ 4552950 h 6858000"/>
              <a:gd name="connsiteX44" fmla="*/ 2478073 w 2889236"/>
              <a:gd name="connsiteY44" fmla="*/ 4473575 h 6858000"/>
              <a:gd name="connsiteX45" fmla="*/ 2487598 w 2889236"/>
              <a:gd name="connsiteY45" fmla="*/ 4395788 h 6858000"/>
              <a:gd name="connsiteX46" fmla="*/ 2508236 w 2889236"/>
              <a:gd name="connsiteY46" fmla="*/ 4314825 h 6858000"/>
              <a:gd name="connsiteX47" fmla="*/ 2539986 w 2889236"/>
              <a:gd name="connsiteY47" fmla="*/ 4235450 h 6858000"/>
              <a:gd name="connsiteX48" fmla="*/ 2578086 w 2889236"/>
              <a:gd name="connsiteY48" fmla="*/ 4156075 h 6858000"/>
              <a:gd name="connsiteX49" fmla="*/ 2620948 w 2889236"/>
              <a:gd name="connsiteY49" fmla="*/ 4076700 h 6858000"/>
              <a:gd name="connsiteX50" fmla="*/ 2665398 w 2889236"/>
              <a:gd name="connsiteY50" fmla="*/ 3998913 h 6858000"/>
              <a:gd name="connsiteX51" fmla="*/ 2713024 w 2889236"/>
              <a:gd name="connsiteY51" fmla="*/ 3919538 h 6858000"/>
              <a:gd name="connsiteX52" fmla="*/ 2755886 w 2889236"/>
              <a:gd name="connsiteY52" fmla="*/ 3840163 h 6858000"/>
              <a:gd name="connsiteX53" fmla="*/ 2798748 w 2889236"/>
              <a:gd name="connsiteY53" fmla="*/ 3759200 h 6858000"/>
              <a:gd name="connsiteX54" fmla="*/ 2835261 w 2889236"/>
              <a:gd name="connsiteY54" fmla="*/ 3678238 h 6858000"/>
              <a:gd name="connsiteX55" fmla="*/ 2863836 w 2889236"/>
              <a:gd name="connsiteY55" fmla="*/ 3597275 h 6858000"/>
              <a:gd name="connsiteX56" fmla="*/ 2879711 w 2889236"/>
              <a:gd name="connsiteY56" fmla="*/ 3514725 h 6858000"/>
              <a:gd name="connsiteX57" fmla="*/ 2889236 w 2889236"/>
              <a:gd name="connsiteY57" fmla="*/ 3429000 h 6858000"/>
              <a:gd name="connsiteX58" fmla="*/ 2879711 w 2889236"/>
              <a:gd name="connsiteY58" fmla="*/ 3343275 h 6858000"/>
              <a:gd name="connsiteX59" fmla="*/ 2863836 w 2889236"/>
              <a:gd name="connsiteY59" fmla="*/ 3260725 h 6858000"/>
              <a:gd name="connsiteX60" fmla="*/ 2835261 w 2889236"/>
              <a:gd name="connsiteY60" fmla="*/ 3179763 h 6858000"/>
              <a:gd name="connsiteX61" fmla="*/ 2798748 w 2889236"/>
              <a:gd name="connsiteY61" fmla="*/ 3098800 h 6858000"/>
              <a:gd name="connsiteX62" fmla="*/ 2755886 w 2889236"/>
              <a:gd name="connsiteY62" fmla="*/ 3017838 h 6858000"/>
              <a:gd name="connsiteX63" fmla="*/ 2713024 w 2889236"/>
              <a:gd name="connsiteY63" fmla="*/ 2938463 h 6858000"/>
              <a:gd name="connsiteX64" fmla="*/ 2665398 w 2889236"/>
              <a:gd name="connsiteY64" fmla="*/ 2859088 h 6858000"/>
              <a:gd name="connsiteX65" fmla="*/ 2620948 w 2889236"/>
              <a:gd name="connsiteY65" fmla="*/ 2781300 h 6858000"/>
              <a:gd name="connsiteX66" fmla="*/ 2578086 w 2889236"/>
              <a:gd name="connsiteY66" fmla="*/ 2701925 h 6858000"/>
              <a:gd name="connsiteX67" fmla="*/ 2539986 w 2889236"/>
              <a:gd name="connsiteY67" fmla="*/ 2622550 h 6858000"/>
              <a:gd name="connsiteX68" fmla="*/ 2508236 w 2889236"/>
              <a:gd name="connsiteY68" fmla="*/ 2543175 h 6858000"/>
              <a:gd name="connsiteX69" fmla="*/ 2487598 w 2889236"/>
              <a:gd name="connsiteY69" fmla="*/ 2462213 h 6858000"/>
              <a:gd name="connsiteX70" fmla="*/ 2478073 w 2889236"/>
              <a:gd name="connsiteY70" fmla="*/ 2384425 h 6858000"/>
              <a:gd name="connsiteX71" fmla="*/ 2473311 w 2889236"/>
              <a:gd name="connsiteY71" fmla="*/ 2305050 h 6858000"/>
              <a:gd name="connsiteX72" fmla="*/ 2478073 w 2889236"/>
              <a:gd name="connsiteY72" fmla="*/ 2224088 h 6858000"/>
              <a:gd name="connsiteX73" fmla="*/ 2484423 w 2889236"/>
              <a:gd name="connsiteY73" fmla="*/ 2139950 h 6858000"/>
              <a:gd name="connsiteX74" fmla="*/ 2493948 w 2889236"/>
              <a:gd name="connsiteY74" fmla="*/ 2055813 h 6858000"/>
              <a:gd name="connsiteX75" fmla="*/ 2506648 w 2889236"/>
              <a:gd name="connsiteY75" fmla="*/ 1971675 h 6858000"/>
              <a:gd name="connsiteX76" fmla="*/ 2517761 w 2889236"/>
              <a:gd name="connsiteY76" fmla="*/ 1887538 h 6858000"/>
              <a:gd name="connsiteX77" fmla="*/ 2525698 w 2889236"/>
              <a:gd name="connsiteY77" fmla="*/ 1803400 h 6858000"/>
              <a:gd name="connsiteX78" fmla="*/ 2532048 w 2889236"/>
              <a:gd name="connsiteY78" fmla="*/ 1722438 h 6858000"/>
              <a:gd name="connsiteX79" fmla="*/ 2533636 w 2889236"/>
              <a:gd name="connsiteY79" fmla="*/ 1641475 h 6858000"/>
              <a:gd name="connsiteX80" fmla="*/ 2527286 w 2889236"/>
              <a:gd name="connsiteY80" fmla="*/ 1565275 h 6858000"/>
              <a:gd name="connsiteX81" fmla="*/ 2512998 w 2889236"/>
              <a:gd name="connsiteY81" fmla="*/ 1487488 h 6858000"/>
              <a:gd name="connsiteX82" fmla="*/ 2490773 w 2889236"/>
              <a:gd name="connsiteY82" fmla="*/ 1417638 h 6858000"/>
              <a:gd name="connsiteX83" fmla="*/ 2454261 w 2889236"/>
              <a:gd name="connsiteY83" fmla="*/ 1346200 h 6858000"/>
              <a:gd name="connsiteX84" fmla="*/ 2411398 w 2889236"/>
              <a:gd name="connsiteY84" fmla="*/ 1282700 h 6858000"/>
              <a:gd name="connsiteX85" fmla="*/ 2359011 w 2889236"/>
              <a:gd name="connsiteY85" fmla="*/ 1223963 h 6858000"/>
              <a:gd name="connsiteX86" fmla="*/ 2301861 w 2889236"/>
              <a:gd name="connsiteY86" fmla="*/ 1165225 h 6858000"/>
              <a:gd name="connsiteX87" fmla="*/ 2239948 w 2889236"/>
              <a:gd name="connsiteY87" fmla="*/ 1111250 h 6858000"/>
              <a:gd name="connsiteX88" fmla="*/ 2174861 w 2889236"/>
              <a:gd name="connsiteY88" fmla="*/ 1060450 h 6858000"/>
              <a:gd name="connsiteX89" fmla="*/ 2106598 w 2889236"/>
              <a:gd name="connsiteY89" fmla="*/ 1008063 h 6858000"/>
              <a:gd name="connsiteX90" fmla="*/ 2039923 w 2889236"/>
              <a:gd name="connsiteY90" fmla="*/ 957263 h 6858000"/>
              <a:gd name="connsiteX91" fmla="*/ 1973248 w 2889236"/>
              <a:gd name="connsiteY91" fmla="*/ 906463 h 6858000"/>
              <a:gd name="connsiteX92" fmla="*/ 1909748 w 2889236"/>
              <a:gd name="connsiteY92" fmla="*/ 852488 h 6858000"/>
              <a:gd name="connsiteX93" fmla="*/ 1849423 w 2889236"/>
              <a:gd name="connsiteY93" fmla="*/ 798513 h 6858000"/>
              <a:gd name="connsiteX94" fmla="*/ 1797036 w 2889236"/>
              <a:gd name="connsiteY94" fmla="*/ 739775 h 6858000"/>
              <a:gd name="connsiteX95" fmla="*/ 1749411 w 2889236"/>
              <a:gd name="connsiteY95" fmla="*/ 677863 h 6858000"/>
              <a:gd name="connsiteX96" fmla="*/ 1706548 w 2889236"/>
              <a:gd name="connsiteY96" fmla="*/ 604838 h 6858000"/>
              <a:gd name="connsiteX97" fmla="*/ 1670036 w 2889236"/>
              <a:gd name="connsiteY97" fmla="*/ 525463 h 6858000"/>
              <a:gd name="connsiteX98" fmla="*/ 1641461 w 2889236"/>
              <a:gd name="connsiteY98" fmla="*/ 441325 h 6858000"/>
              <a:gd name="connsiteX99" fmla="*/ 1614473 w 2889236"/>
              <a:gd name="connsiteY99" fmla="*/ 354013 h 6858000"/>
              <a:gd name="connsiteX100" fmla="*/ 1592248 w 2889236"/>
              <a:gd name="connsiteY100" fmla="*/ 263525 h 6858000"/>
              <a:gd name="connsiteX101" fmla="*/ 1566848 w 2889236"/>
              <a:gd name="connsiteY101" fmla="*/ 174625 h 6858000"/>
              <a:gd name="connsiteX102" fmla="*/ 1541448 w 2889236"/>
              <a:gd name="connsiteY102" fmla="*/ 873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89236" h="6858000">
                <a:moveTo>
                  <a:pt x="1514461" y="0"/>
                </a:moveTo>
                <a:lnTo>
                  <a:pt x="1291796" y="0"/>
                </a:lnTo>
                <a:lnTo>
                  <a:pt x="1242998" y="0"/>
                </a:lnTo>
                <a:lnTo>
                  <a:pt x="303177" y="0"/>
                </a:lnTo>
                <a:lnTo>
                  <a:pt x="235415" y="0"/>
                </a:lnTo>
                <a:lnTo>
                  <a:pt x="0" y="0"/>
                </a:lnTo>
                <a:lnTo>
                  <a:pt x="0" y="6858000"/>
                </a:lnTo>
                <a:lnTo>
                  <a:pt x="235415" y="6858000"/>
                </a:lnTo>
                <a:lnTo>
                  <a:pt x="303177" y="6858000"/>
                </a:lnTo>
                <a:lnTo>
                  <a:pt x="1242998" y="6858000"/>
                </a:lnTo>
                <a:lnTo>
                  <a:pt x="1291795" y="6858000"/>
                </a:lnTo>
                <a:lnTo>
                  <a:pt x="1514461" y="6858000"/>
                </a:lnTo>
                <a:lnTo>
                  <a:pt x="1541448" y="6770688"/>
                </a:lnTo>
                <a:lnTo>
                  <a:pt x="1566848" y="6683375"/>
                </a:lnTo>
                <a:lnTo>
                  <a:pt x="1592248" y="6594475"/>
                </a:lnTo>
                <a:lnTo>
                  <a:pt x="1614473" y="6503988"/>
                </a:lnTo>
                <a:lnTo>
                  <a:pt x="1641461" y="6416675"/>
                </a:lnTo>
                <a:lnTo>
                  <a:pt x="1670036" y="6332538"/>
                </a:lnTo>
                <a:lnTo>
                  <a:pt x="1706548" y="6253163"/>
                </a:lnTo>
                <a:lnTo>
                  <a:pt x="1749411" y="6180138"/>
                </a:lnTo>
                <a:lnTo>
                  <a:pt x="1797036" y="6118225"/>
                </a:lnTo>
                <a:lnTo>
                  <a:pt x="1849423" y="6059488"/>
                </a:lnTo>
                <a:lnTo>
                  <a:pt x="1909748" y="6005513"/>
                </a:lnTo>
                <a:lnTo>
                  <a:pt x="1973248" y="5951538"/>
                </a:lnTo>
                <a:lnTo>
                  <a:pt x="2039923" y="5900738"/>
                </a:lnTo>
                <a:lnTo>
                  <a:pt x="2106598" y="5849938"/>
                </a:lnTo>
                <a:lnTo>
                  <a:pt x="2174861" y="5797550"/>
                </a:lnTo>
                <a:lnTo>
                  <a:pt x="2239948" y="5746750"/>
                </a:lnTo>
                <a:lnTo>
                  <a:pt x="2301861" y="5692775"/>
                </a:lnTo>
                <a:lnTo>
                  <a:pt x="2359011" y="5634038"/>
                </a:lnTo>
                <a:lnTo>
                  <a:pt x="2411398" y="5575300"/>
                </a:lnTo>
                <a:lnTo>
                  <a:pt x="2454261" y="5511800"/>
                </a:lnTo>
                <a:lnTo>
                  <a:pt x="2490773" y="5440363"/>
                </a:lnTo>
                <a:lnTo>
                  <a:pt x="2512998" y="5370513"/>
                </a:lnTo>
                <a:lnTo>
                  <a:pt x="2527286" y="5292725"/>
                </a:lnTo>
                <a:lnTo>
                  <a:pt x="2533636" y="5216525"/>
                </a:lnTo>
                <a:lnTo>
                  <a:pt x="2532048" y="5135563"/>
                </a:lnTo>
                <a:lnTo>
                  <a:pt x="2525698" y="5054600"/>
                </a:lnTo>
                <a:lnTo>
                  <a:pt x="2517761" y="4970463"/>
                </a:lnTo>
                <a:lnTo>
                  <a:pt x="2506648" y="4886325"/>
                </a:lnTo>
                <a:lnTo>
                  <a:pt x="2493948" y="4802188"/>
                </a:lnTo>
                <a:lnTo>
                  <a:pt x="2484423" y="4718050"/>
                </a:lnTo>
                <a:lnTo>
                  <a:pt x="2478073" y="4633913"/>
                </a:lnTo>
                <a:lnTo>
                  <a:pt x="2473311" y="4552950"/>
                </a:lnTo>
                <a:lnTo>
                  <a:pt x="2478073" y="4473575"/>
                </a:lnTo>
                <a:lnTo>
                  <a:pt x="2487598" y="4395788"/>
                </a:lnTo>
                <a:lnTo>
                  <a:pt x="2508236" y="4314825"/>
                </a:lnTo>
                <a:lnTo>
                  <a:pt x="2539986" y="4235450"/>
                </a:lnTo>
                <a:lnTo>
                  <a:pt x="2578086" y="4156075"/>
                </a:lnTo>
                <a:lnTo>
                  <a:pt x="2620948" y="4076700"/>
                </a:lnTo>
                <a:lnTo>
                  <a:pt x="2665398" y="3998913"/>
                </a:lnTo>
                <a:lnTo>
                  <a:pt x="2713024" y="3919538"/>
                </a:lnTo>
                <a:lnTo>
                  <a:pt x="2755886" y="3840163"/>
                </a:lnTo>
                <a:lnTo>
                  <a:pt x="2798748" y="3759200"/>
                </a:lnTo>
                <a:lnTo>
                  <a:pt x="2835261" y="3678238"/>
                </a:lnTo>
                <a:lnTo>
                  <a:pt x="2863836" y="3597275"/>
                </a:lnTo>
                <a:lnTo>
                  <a:pt x="2879711" y="3514725"/>
                </a:lnTo>
                <a:lnTo>
                  <a:pt x="2889236" y="3429000"/>
                </a:lnTo>
                <a:lnTo>
                  <a:pt x="2879711" y="3343275"/>
                </a:lnTo>
                <a:lnTo>
                  <a:pt x="2863836" y="3260725"/>
                </a:lnTo>
                <a:lnTo>
                  <a:pt x="2835261" y="3179763"/>
                </a:lnTo>
                <a:lnTo>
                  <a:pt x="2798748" y="3098800"/>
                </a:lnTo>
                <a:lnTo>
                  <a:pt x="2755886" y="3017838"/>
                </a:lnTo>
                <a:lnTo>
                  <a:pt x="2713024" y="2938463"/>
                </a:lnTo>
                <a:lnTo>
                  <a:pt x="2665398" y="2859088"/>
                </a:lnTo>
                <a:lnTo>
                  <a:pt x="2620948" y="2781300"/>
                </a:lnTo>
                <a:lnTo>
                  <a:pt x="2578086" y="2701925"/>
                </a:lnTo>
                <a:lnTo>
                  <a:pt x="2539986" y="2622550"/>
                </a:lnTo>
                <a:lnTo>
                  <a:pt x="2508236" y="2543175"/>
                </a:lnTo>
                <a:lnTo>
                  <a:pt x="2487598" y="2462213"/>
                </a:lnTo>
                <a:lnTo>
                  <a:pt x="2478073" y="2384425"/>
                </a:lnTo>
                <a:lnTo>
                  <a:pt x="2473311" y="2305050"/>
                </a:lnTo>
                <a:lnTo>
                  <a:pt x="2478073" y="2224088"/>
                </a:lnTo>
                <a:lnTo>
                  <a:pt x="2484423" y="2139950"/>
                </a:lnTo>
                <a:lnTo>
                  <a:pt x="2493948" y="2055813"/>
                </a:lnTo>
                <a:lnTo>
                  <a:pt x="2506648" y="1971675"/>
                </a:lnTo>
                <a:lnTo>
                  <a:pt x="2517761" y="1887538"/>
                </a:lnTo>
                <a:lnTo>
                  <a:pt x="2525698" y="1803400"/>
                </a:lnTo>
                <a:lnTo>
                  <a:pt x="2532048" y="1722438"/>
                </a:lnTo>
                <a:lnTo>
                  <a:pt x="2533636" y="1641475"/>
                </a:lnTo>
                <a:lnTo>
                  <a:pt x="2527286" y="1565275"/>
                </a:lnTo>
                <a:lnTo>
                  <a:pt x="2512998" y="1487488"/>
                </a:lnTo>
                <a:lnTo>
                  <a:pt x="2490773" y="1417638"/>
                </a:lnTo>
                <a:lnTo>
                  <a:pt x="2454261" y="1346200"/>
                </a:lnTo>
                <a:lnTo>
                  <a:pt x="2411398" y="1282700"/>
                </a:lnTo>
                <a:lnTo>
                  <a:pt x="2359011" y="1223963"/>
                </a:lnTo>
                <a:lnTo>
                  <a:pt x="2301861" y="1165225"/>
                </a:lnTo>
                <a:lnTo>
                  <a:pt x="2239948" y="1111250"/>
                </a:lnTo>
                <a:lnTo>
                  <a:pt x="2174861" y="1060450"/>
                </a:lnTo>
                <a:lnTo>
                  <a:pt x="2106598" y="1008063"/>
                </a:lnTo>
                <a:lnTo>
                  <a:pt x="2039923" y="957263"/>
                </a:lnTo>
                <a:lnTo>
                  <a:pt x="1973248" y="906463"/>
                </a:lnTo>
                <a:lnTo>
                  <a:pt x="1909748" y="852488"/>
                </a:lnTo>
                <a:lnTo>
                  <a:pt x="1849423" y="798513"/>
                </a:lnTo>
                <a:lnTo>
                  <a:pt x="1797036" y="739775"/>
                </a:lnTo>
                <a:lnTo>
                  <a:pt x="1749411" y="677863"/>
                </a:lnTo>
                <a:lnTo>
                  <a:pt x="1706548" y="604838"/>
                </a:lnTo>
                <a:lnTo>
                  <a:pt x="1670036" y="525463"/>
                </a:lnTo>
                <a:lnTo>
                  <a:pt x="1641461" y="441325"/>
                </a:lnTo>
                <a:lnTo>
                  <a:pt x="1614473" y="354013"/>
                </a:lnTo>
                <a:lnTo>
                  <a:pt x="1592248" y="263525"/>
                </a:lnTo>
                <a:lnTo>
                  <a:pt x="1566848" y="174625"/>
                </a:lnTo>
                <a:lnTo>
                  <a:pt x="1541448" y="87313"/>
                </a:lnTo>
                <a:close/>
              </a:path>
            </a:pathLst>
          </a:custGeom>
          <a:solidFill>
            <a:srgbClr val="171624"/>
          </a:solidFill>
          <a:ln w="0">
            <a:noFill/>
            <a:prstDash val="solid"/>
            <a:round/>
            <a:headEnd/>
            <a:tailEnd/>
          </a:ln>
        </p:spPr>
      </p:sp>
      <p:sp>
        <p:nvSpPr>
          <p:cNvPr id="4" name="TextBox 3">
            <a:extLst>
              <a:ext uri="{FF2B5EF4-FFF2-40B4-BE49-F238E27FC236}">
                <a16:creationId xmlns:a16="http://schemas.microsoft.com/office/drawing/2014/main" id="{EB819572-A914-D7AA-CB2A-C2DA84F87A4E}"/>
              </a:ext>
            </a:extLst>
          </p:cNvPr>
          <p:cNvSpPr txBox="1"/>
          <p:nvPr/>
        </p:nvSpPr>
        <p:spPr>
          <a:xfrm>
            <a:off x="1229212" y="2849996"/>
            <a:ext cx="9722319" cy="923330"/>
          </a:xfrm>
          <a:prstGeom prst="rect">
            <a:avLst/>
          </a:prstGeom>
          <a:noFill/>
        </p:spPr>
        <p:txBody>
          <a:bodyPr wrap="square">
            <a:spAutoFit/>
          </a:bodyPr>
          <a:lstStyle/>
          <a:p>
            <a:pPr algn="l"/>
            <a:r>
              <a:rPr lang="en-US" sz="5400" b="1" i="0" dirty="0">
                <a:effectLst/>
                <a:latin typeface="sohne"/>
              </a:rPr>
              <a:t>Define Root Module</a:t>
            </a:r>
          </a:p>
        </p:txBody>
      </p:sp>
    </p:spTree>
    <p:extLst>
      <p:ext uri="{BB962C8B-B14F-4D97-AF65-F5344CB8AC3E}">
        <p14:creationId xmlns:p14="http://schemas.microsoft.com/office/powerpoint/2010/main" val="302455453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844314-1175-4210-43FD-D91D59E7BEEA}"/>
              </a:ext>
            </a:extLst>
          </p:cNvPr>
          <p:cNvSpPr txBox="1"/>
          <p:nvPr/>
        </p:nvSpPr>
        <p:spPr>
          <a:xfrm>
            <a:off x="1187450" y="527050"/>
            <a:ext cx="9416552" cy="923330"/>
          </a:xfrm>
          <a:prstGeom prst="rect">
            <a:avLst/>
          </a:prstGeom>
          <a:noFill/>
        </p:spPr>
        <p:txBody>
          <a:bodyPr wrap="none" rtlCol="0">
            <a:spAutoFit/>
          </a:bodyPr>
          <a:lstStyle/>
          <a:p>
            <a:r>
              <a:rPr lang="en-US" sz="1800" dirty="0">
                <a:solidFill>
                  <a:srgbClr val="232323"/>
                </a:solidFill>
                <a:effectLst/>
              </a:rPr>
              <a:t>In our root module, there will be one input variable and two output values. </a:t>
            </a:r>
          </a:p>
          <a:p>
            <a:r>
              <a:rPr lang="en-US" sz="1800" dirty="0">
                <a:solidFill>
                  <a:srgbClr val="232323"/>
                </a:solidFill>
                <a:effectLst/>
              </a:rPr>
              <a:t>A user of the root module only needs to set the </a:t>
            </a:r>
            <a:r>
              <a:rPr lang="en-US" sz="1800" dirty="0" err="1">
                <a:solidFill>
                  <a:srgbClr val="232323"/>
                </a:solidFill>
                <a:effectLst/>
                <a:latin typeface="Courier New" panose="02070309020205020404" pitchFamily="49" charset="0"/>
                <a:cs typeface="Courier New" panose="02070309020205020404" pitchFamily="49" charset="0"/>
              </a:rPr>
              <a:t>project_name</a:t>
            </a:r>
            <a:r>
              <a:rPr lang="en-US" sz="1800" dirty="0">
                <a:solidFill>
                  <a:srgbClr val="232323"/>
                </a:solidFill>
                <a:effectLst/>
                <a:latin typeface="Courier New" panose="02070309020205020404" pitchFamily="49" charset="0"/>
                <a:cs typeface="Courier New" panose="02070309020205020404" pitchFamily="49" charset="0"/>
              </a:rPr>
              <a:t> </a:t>
            </a:r>
            <a:r>
              <a:rPr lang="en-US" sz="1800" dirty="0">
                <a:solidFill>
                  <a:srgbClr val="232323"/>
                </a:solidFill>
                <a:effectLst/>
              </a:rPr>
              <a:t>variable to deploy the project. </a:t>
            </a:r>
            <a:endParaRPr lang="en-US" dirty="0"/>
          </a:p>
          <a:p>
            <a:endParaRPr lang="en-VN" dirty="0"/>
          </a:p>
        </p:txBody>
      </p:sp>
      <p:sp>
        <p:nvSpPr>
          <p:cNvPr id="3" name="Oval 2">
            <a:extLst>
              <a:ext uri="{FF2B5EF4-FFF2-40B4-BE49-F238E27FC236}">
                <a16:creationId xmlns:a16="http://schemas.microsoft.com/office/drawing/2014/main" id="{2656D613-13E2-6526-A231-131B1EDCBC93}"/>
              </a:ext>
            </a:extLst>
          </p:cNvPr>
          <p:cNvSpPr/>
          <p:nvPr/>
        </p:nvSpPr>
        <p:spPr>
          <a:xfrm>
            <a:off x="4616449" y="1723906"/>
            <a:ext cx="2438400" cy="1676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Root Module</a:t>
            </a:r>
          </a:p>
        </p:txBody>
      </p:sp>
      <p:sp>
        <p:nvSpPr>
          <p:cNvPr id="4" name="TextBox 3">
            <a:extLst>
              <a:ext uri="{FF2B5EF4-FFF2-40B4-BE49-F238E27FC236}">
                <a16:creationId xmlns:a16="http://schemas.microsoft.com/office/drawing/2014/main" id="{D9B3A860-8309-6254-9B39-966956E5B5C4}"/>
              </a:ext>
            </a:extLst>
          </p:cNvPr>
          <p:cNvSpPr txBox="1"/>
          <p:nvPr/>
        </p:nvSpPr>
        <p:spPr>
          <a:xfrm>
            <a:off x="1762298" y="2377440"/>
            <a:ext cx="1480534" cy="369332"/>
          </a:xfrm>
          <a:prstGeom prst="rect">
            <a:avLst/>
          </a:prstGeom>
          <a:noFill/>
        </p:spPr>
        <p:txBody>
          <a:bodyPr wrap="none" rtlCol="0">
            <a:spAutoFit/>
          </a:bodyPr>
          <a:lstStyle/>
          <a:p>
            <a:r>
              <a:rPr lang="en-VN" dirty="0"/>
              <a:t>project_name</a:t>
            </a:r>
          </a:p>
        </p:txBody>
      </p:sp>
      <p:sp>
        <p:nvSpPr>
          <p:cNvPr id="8" name="Right Arrow 7">
            <a:extLst>
              <a:ext uri="{FF2B5EF4-FFF2-40B4-BE49-F238E27FC236}">
                <a16:creationId xmlns:a16="http://schemas.microsoft.com/office/drawing/2014/main" id="{1B95CBEF-467A-47E1-DBDC-4D074D7545FF}"/>
              </a:ext>
            </a:extLst>
          </p:cNvPr>
          <p:cNvSpPr/>
          <p:nvPr/>
        </p:nvSpPr>
        <p:spPr>
          <a:xfrm>
            <a:off x="3470104" y="2425839"/>
            <a:ext cx="919073" cy="32843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VN"/>
          </a:p>
        </p:txBody>
      </p:sp>
      <p:sp>
        <p:nvSpPr>
          <p:cNvPr id="9" name="Right Arrow 8">
            <a:extLst>
              <a:ext uri="{FF2B5EF4-FFF2-40B4-BE49-F238E27FC236}">
                <a16:creationId xmlns:a16="http://schemas.microsoft.com/office/drawing/2014/main" id="{6422D55C-C321-A603-2C7D-585760D9315E}"/>
              </a:ext>
            </a:extLst>
          </p:cNvPr>
          <p:cNvSpPr/>
          <p:nvPr/>
        </p:nvSpPr>
        <p:spPr>
          <a:xfrm>
            <a:off x="7312916" y="2005923"/>
            <a:ext cx="919073" cy="32843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VN"/>
          </a:p>
        </p:txBody>
      </p:sp>
      <p:sp>
        <p:nvSpPr>
          <p:cNvPr id="10" name="Right Arrow 9">
            <a:extLst>
              <a:ext uri="{FF2B5EF4-FFF2-40B4-BE49-F238E27FC236}">
                <a16:creationId xmlns:a16="http://schemas.microsoft.com/office/drawing/2014/main" id="{81CB8962-CD79-7B5E-96C8-01076EB56C74}"/>
              </a:ext>
            </a:extLst>
          </p:cNvPr>
          <p:cNvSpPr/>
          <p:nvPr/>
        </p:nvSpPr>
        <p:spPr>
          <a:xfrm>
            <a:off x="7335346" y="2754277"/>
            <a:ext cx="919073" cy="32843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VN"/>
          </a:p>
        </p:txBody>
      </p:sp>
      <p:sp>
        <p:nvSpPr>
          <p:cNvPr id="12" name="TextBox 11">
            <a:extLst>
              <a:ext uri="{FF2B5EF4-FFF2-40B4-BE49-F238E27FC236}">
                <a16:creationId xmlns:a16="http://schemas.microsoft.com/office/drawing/2014/main" id="{312F6A95-B424-54EB-2D37-0EC680FF8920}"/>
              </a:ext>
            </a:extLst>
          </p:cNvPr>
          <p:cNvSpPr txBox="1"/>
          <p:nvPr/>
        </p:nvSpPr>
        <p:spPr>
          <a:xfrm>
            <a:off x="8794865" y="2044931"/>
            <a:ext cx="1424685" cy="369332"/>
          </a:xfrm>
          <a:prstGeom prst="rect">
            <a:avLst/>
          </a:prstGeom>
          <a:noFill/>
        </p:spPr>
        <p:txBody>
          <a:bodyPr wrap="none" rtlCol="0">
            <a:spAutoFit/>
          </a:bodyPr>
          <a:lstStyle/>
          <a:p>
            <a:r>
              <a:rPr lang="en-US" dirty="0"/>
              <a:t>d</a:t>
            </a:r>
            <a:r>
              <a:rPr lang="en-VN" dirty="0"/>
              <a:t>b_password</a:t>
            </a:r>
          </a:p>
        </p:txBody>
      </p:sp>
      <p:sp>
        <p:nvSpPr>
          <p:cNvPr id="14" name="TextBox 13">
            <a:extLst>
              <a:ext uri="{FF2B5EF4-FFF2-40B4-BE49-F238E27FC236}">
                <a16:creationId xmlns:a16="http://schemas.microsoft.com/office/drawing/2014/main" id="{B3C51168-E5FE-02D8-F43B-AD99152BD966}"/>
              </a:ext>
            </a:extLst>
          </p:cNvPr>
          <p:cNvSpPr txBox="1"/>
          <p:nvPr/>
        </p:nvSpPr>
        <p:spPr>
          <a:xfrm>
            <a:off x="8806386" y="2639482"/>
            <a:ext cx="1426994" cy="369332"/>
          </a:xfrm>
          <a:prstGeom prst="rect">
            <a:avLst/>
          </a:prstGeom>
          <a:noFill/>
        </p:spPr>
        <p:txBody>
          <a:bodyPr wrap="none" rtlCol="0">
            <a:spAutoFit/>
          </a:bodyPr>
          <a:lstStyle/>
          <a:p>
            <a:r>
              <a:rPr lang="en-US" b="0" dirty="0" err="1">
                <a:effectLst/>
              </a:rPr>
              <a:t>lb_dns_name</a:t>
            </a:r>
            <a:endParaRPr lang="en-US" b="0" dirty="0">
              <a:effectLst/>
            </a:endParaRPr>
          </a:p>
        </p:txBody>
      </p:sp>
      <p:sp>
        <p:nvSpPr>
          <p:cNvPr id="15" name="TextBox 14">
            <a:extLst>
              <a:ext uri="{FF2B5EF4-FFF2-40B4-BE49-F238E27FC236}">
                <a16:creationId xmlns:a16="http://schemas.microsoft.com/office/drawing/2014/main" id="{5D42A56C-638C-5EFD-14D9-E41FA45C8748}"/>
              </a:ext>
            </a:extLst>
          </p:cNvPr>
          <p:cNvSpPr txBox="1"/>
          <p:nvPr/>
        </p:nvSpPr>
        <p:spPr>
          <a:xfrm>
            <a:off x="1187450" y="3909799"/>
            <a:ext cx="9632252" cy="1477328"/>
          </a:xfrm>
          <a:prstGeom prst="rect">
            <a:avLst/>
          </a:prstGeom>
          <a:noFill/>
        </p:spPr>
        <p:txBody>
          <a:bodyPr wrap="none" rtlCol="0">
            <a:spAutoFit/>
          </a:bodyPr>
          <a:lstStyle/>
          <a:p>
            <a:r>
              <a:rPr lang="en-US" sz="1800" dirty="0">
                <a:solidFill>
                  <a:srgbClr val="232323"/>
                </a:solidFill>
                <a:effectLst/>
                <a:latin typeface="NewBaskerville"/>
              </a:rPr>
              <a:t>The output values we’ll receive contain the provisioned load balancer’s DNS name (</a:t>
            </a:r>
            <a:r>
              <a:rPr lang="en-US" sz="1800" dirty="0" err="1">
                <a:solidFill>
                  <a:srgbClr val="232323"/>
                </a:solidFill>
                <a:effectLst/>
                <a:latin typeface="Courier" panose="02070309020205020404" pitchFamily="49" charset="0"/>
              </a:rPr>
              <a:t>lb_dns_name</a:t>
            </a:r>
            <a:r>
              <a:rPr lang="en-US" sz="1800" dirty="0">
                <a:solidFill>
                  <a:srgbClr val="232323"/>
                </a:solidFill>
                <a:effectLst/>
                <a:latin typeface="NewBaskerville"/>
              </a:rPr>
              <a:t>) </a:t>
            </a:r>
          </a:p>
          <a:p>
            <a:r>
              <a:rPr lang="en-US" sz="1800" dirty="0">
                <a:solidFill>
                  <a:srgbClr val="232323"/>
                </a:solidFill>
                <a:effectLst/>
                <a:latin typeface="NewBaskerville"/>
              </a:rPr>
              <a:t>and the database password (</a:t>
            </a:r>
            <a:r>
              <a:rPr lang="en-US" sz="1800" dirty="0" err="1">
                <a:solidFill>
                  <a:srgbClr val="232323"/>
                </a:solidFill>
                <a:effectLst/>
                <a:latin typeface="Courier" panose="02070309020205020404" pitchFamily="49" charset="0"/>
              </a:rPr>
              <a:t>db_password</a:t>
            </a:r>
            <a:r>
              <a:rPr lang="en-US" sz="1800" dirty="0">
                <a:solidFill>
                  <a:srgbClr val="232323"/>
                </a:solidFill>
                <a:effectLst/>
                <a:latin typeface="NewBaskerville"/>
              </a:rPr>
              <a:t>). </a:t>
            </a:r>
          </a:p>
          <a:p>
            <a:r>
              <a:rPr lang="en-US" sz="1800" dirty="0">
                <a:solidFill>
                  <a:srgbClr val="232323"/>
                </a:solidFill>
                <a:effectLst/>
                <a:latin typeface="NewBaskerville"/>
              </a:rPr>
              <a:t>The load balancer DNS name is important because it’s how the user will navigate to the website </a:t>
            </a:r>
          </a:p>
          <a:p>
            <a:r>
              <a:rPr lang="en-US" sz="1800" dirty="0">
                <a:solidFill>
                  <a:srgbClr val="232323"/>
                </a:solidFill>
                <a:effectLst/>
                <a:latin typeface="NewBaskerville"/>
              </a:rPr>
              <a:t>from a web browser </a:t>
            </a:r>
            <a:endParaRPr lang="en-US" dirty="0"/>
          </a:p>
          <a:p>
            <a:endParaRPr lang="en-VN" dirty="0"/>
          </a:p>
        </p:txBody>
      </p:sp>
    </p:spTree>
    <p:extLst>
      <p:ext uri="{BB962C8B-B14F-4D97-AF65-F5344CB8AC3E}">
        <p14:creationId xmlns:p14="http://schemas.microsoft.com/office/powerpoint/2010/main" val="257744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A42EE89-46A6-4616-987D-6468BC707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3300" cy="69977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5A29992-9794-4D64-AB37-EA803ED6C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764717" y="329114"/>
            <a:ext cx="903870" cy="12433300"/>
          </a:xfrm>
          <a:custGeom>
            <a:avLst/>
            <a:gdLst>
              <a:gd name="connsiteX0" fmla="*/ 885825 w 885825"/>
              <a:gd name="connsiteY0" fmla="*/ 6098626 h 12192000"/>
              <a:gd name="connsiteX1" fmla="*/ 882650 w 885825"/>
              <a:gd name="connsiteY1" fmla="*/ 6166889 h 12192000"/>
              <a:gd name="connsiteX2" fmla="*/ 876300 w 885825"/>
              <a:gd name="connsiteY2" fmla="*/ 6227214 h 12192000"/>
              <a:gd name="connsiteX3" fmla="*/ 865188 w 885825"/>
              <a:gd name="connsiteY3" fmla="*/ 6279601 h 12192000"/>
              <a:gd name="connsiteX4" fmla="*/ 849313 w 885825"/>
              <a:gd name="connsiteY4" fmla="*/ 6325639 h 12192000"/>
              <a:gd name="connsiteX5" fmla="*/ 833438 w 885825"/>
              <a:gd name="connsiteY5" fmla="*/ 6366914 h 12192000"/>
              <a:gd name="connsiteX6" fmla="*/ 817563 w 885825"/>
              <a:gd name="connsiteY6" fmla="*/ 6403426 h 12192000"/>
              <a:gd name="connsiteX7" fmla="*/ 798513 w 885825"/>
              <a:gd name="connsiteY7" fmla="*/ 6441526 h 12192000"/>
              <a:gd name="connsiteX8" fmla="*/ 779463 w 885825"/>
              <a:gd name="connsiteY8" fmla="*/ 6479626 h 12192000"/>
              <a:gd name="connsiteX9" fmla="*/ 760413 w 885825"/>
              <a:gd name="connsiteY9" fmla="*/ 6516139 h 12192000"/>
              <a:gd name="connsiteX10" fmla="*/ 744538 w 885825"/>
              <a:gd name="connsiteY10" fmla="*/ 6557414 h 12192000"/>
              <a:gd name="connsiteX11" fmla="*/ 730250 w 885825"/>
              <a:gd name="connsiteY11" fmla="*/ 6603451 h 12192000"/>
              <a:gd name="connsiteX12" fmla="*/ 719138 w 885825"/>
              <a:gd name="connsiteY12" fmla="*/ 6655839 h 12192000"/>
              <a:gd name="connsiteX13" fmla="*/ 711200 w 885825"/>
              <a:gd name="connsiteY13" fmla="*/ 6716164 h 12192000"/>
              <a:gd name="connsiteX14" fmla="*/ 709613 w 885825"/>
              <a:gd name="connsiteY14" fmla="*/ 6784426 h 12192000"/>
              <a:gd name="connsiteX15" fmla="*/ 711200 w 885825"/>
              <a:gd name="connsiteY15" fmla="*/ 6852689 h 12192000"/>
              <a:gd name="connsiteX16" fmla="*/ 719138 w 885825"/>
              <a:gd name="connsiteY16" fmla="*/ 6913014 h 12192000"/>
              <a:gd name="connsiteX17" fmla="*/ 730250 w 885825"/>
              <a:gd name="connsiteY17" fmla="*/ 6965401 h 12192000"/>
              <a:gd name="connsiteX18" fmla="*/ 744538 w 885825"/>
              <a:gd name="connsiteY18" fmla="*/ 7011439 h 12192000"/>
              <a:gd name="connsiteX19" fmla="*/ 760413 w 885825"/>
              <a:gd name="connsiteY19" fmla="*/ 7052714 h 12192000"/>
              <a:gd name="connsiteX20" fmla="*/ 779463 w 885825"/>
              <a:gd name="connsiteY20" fmla="*/ 7089226 h 12192000"/>
              <a:gd name="connsiteX21" fmla="*/ 798513 w 885825"/>
              <a:gd name="connsiteY21" fmla="*/ 7127326 h 12192000"/>
              <a:gd name="connsiteX22" fmla="*/ 817563 w 885825"/>
              <a:gd name="connsiteY22" fmla="*/ 7165426 h 12192000"/>
              <a:gd name="connsiteX23" fmla="*/ 833438 w 885825"/>
              <a:gd name="connsiteY23" fmla="*/ 7201939 h 12192000"/>
              <a:gd name="connsiteX24" fmla="*/ 849313 w 885825"/>
              <a:gd name="connsiteY24" fmla="*/ 7243214 h 12192000"/>
              <a:gd name="connsiteX25" fmla="*/ 865188 w 885825"/>
              <a:gd name="connsiteY25" fmla="*/ 7289251 h 12192000"/>
              <a:gd name="connsiteX26" fmla="*/ 876300 w 885825"/>
              <a:gd name="connsiteY26" fmla="*/ 7341639 h 12192000"/>
              <a:gd name="connsiteX27" fmla="*/ 882650 w 885825"/>
              <a:gd name="connsiteY27" fmla="*/ 7401964 h 12192000"/>
              <a:gd name="connsiteX28" fmla="*/ 885825 w 885825"/>
              <a:gd name="connsiteY28" fmla="*/ 7470226 h 12192000"/>
              <a:gd name="connsiteX29" fmla="*/ 882650 w 885825"/>
              <a:gd name="connsiteY29" fmla="*/ 7538489 h 12192000"/>
              <a:gd name="connsiteX30" fmla="*/ 876300 w 885825"/>
              <a:gd name="connsiteY30" fmla="*/ 7598814 h 12192000"/>
              <a:gd name="connsiteX31" fmla="*/ 865188 w 885825"/>
              <a:gd name="connsiteY31" fmla="*/ 7651201 h 12192000"/>
              <a:gd name="connsiteX32" fmla="*/ 849313 w 885825"/>
              <a:gd name="connsiteY32" fmla="*/ 7697239 h 12192000"/>
              <a:gd name="connsiteX33" fmla="*/ 833438 w 885825"/>
              <a:gd name="connsiteY33" fmla="*/ 7738514 h 12192000"/>
              <a:gd name="connsiteX34" fmla="*/ 817563 w 885825"/>
              <a:gd name="connsiteY34" fmla="*/ 7775026 h 12192000"/>
              <a:gd name="connsiteX35" fmla="*/ 798513 w 885825"/>
              <a:gd name="connsiteY35" fmla="*/ 7813126 h 12192000"/>
              <a:gd name="connsiteX36" fmla="*/ 779463 w 885825"/>
              <a:gd name="connsiteY36" fmla="*/ 7851226 h 12192000"/>
              <a:gd name="connsiteX37" fmla="*/ 760413 w 885825"/>
              <a:gd name="connsiteY37" fmla="*/ 7887739 h 12192000"/>
              <a:gd name="connsiteX38" fmla="*/ 744538 w 885825"/>
              <a:gd name="connsiteY38" fmla="*/ 7929014 h 12192000"/>
              <a:gd name="connsiteX39" fmla="*/ 730250 w 885825"/>
              <a:gd name="connsiteY39" fmla="*/ 7975051 h 12192000"/>
              <a:gd name="connsiteX40" fmla="*/ 719138 w 885825"/>
              <a:gd name="connsiteY40" fmla="*/ 8027439 h 12192000"/>
              <a:gd name="connsiteX41" fmla="*/ 711200 w 885825"/>
              <a:gd name="connsiteY41" fmla="*/ 8087764 h 12192000"/>
              <a:gd name="connsiteX42" fmla="*/ 709613 w 885825"/>
              <a:gd name="connsiteY42" fmla="*/ 8156026 h 12192000"/>
              <a:gd name="connsiteX43" fmla="*/ 711200 w 885825"/>
              <a:gd name="connsiteY43" fmla="*/ 8224289 h 12192000"/>
              <a:gd name="connsiteX44" fmla="*/ 719138 w 885825"/>
              <a:gd name="connsiteY44" fmla="*/ 8284614 h 12192000"/>
              <a:gd name="connsiteX45" fmla="*/ 730250 w 885825"/>
              <a:gd name="connsiteY45" fmla="*/ 8337001 h 12192000"/>
              <a:gd name="connsiteX46" fmla="*/ 744538 w 885825"/>
              <a:gd name="connsiteY46" fmla="*/ 8383039 h 12192000"/>
              <a:gd name="connsiteX47" fmla="*/ 760413 w 885825"/>
              <a:gd name="connsiteY47" fmla="*/ 8424314 h 12192000"/>
              <a:gd name="connsiteX48" fmla="*/ 779463 w 885825"/>
              <a:gd name="connsiteY48" fmla="*/ 8460826 h 12192000"/>
              <a:gd name="connsiteX49" fmla="*/ 798513 w 885825"/>
              <a:gd name="connsiteY49" fmla="*/ 8498926 h 12192000"/>
              <a:gd name="connsiteX50" fmla="*/ 817563 w 885825"/>
              <a:gd name="connsiteY50" fmla="*/ 8537026 h 12192000"/>
              <a:gd name="connsiteX51" fmla="*/ 833438 w 885825"/>
              <a:gd name="connsiteY51" fmla="*/ 8573540 h 12192000"/>
              <a:gd name="connsiteX52" fmla="*/ 849313 w 885825"/>
              <a:gd name="connsiteY52" fmla="*/ 8614814 h 12192000"/>
              <a:gd name="connsiteX53" fmla="*/ 865188 w 885825"/>
              <a:gd name="connsiteY53" fmla="*/ 8660852 h 12192000"/>
              <a:gd name="connsiteX54" fmla="*/ 876300 w 885825"/>
              <a:gd name="connsiteY54" fmla="*/ 8713240 h 12192000"/>
              <a:gd name="connsiteX55" fmla="*/ 882650 w 885825"/>
              <a:gd name="connsiteY55" fmla="*/ 8773564 h 12192000"/>
              <a:gd name="connsiteX56" fmla="*/ 885825 w 885825"/>
              <a:gd name="connsiteY56" fmla="*/ 8840240 h 12192000"/>
              <a:gd name="connsiteX57" fmla="*/ 882650 w 885825"/>
              <a:gd name="connsiteY57" fmla="*/ 8910090 h 12192000"/>
              <a:gd name="connsiteX58" fmla="*/ 876300 w 885825"/>
              <a:gd name="connsiteY58" fmla="*/ 8970414 h 12192000"/>
              <a:gd name="connsiteX59" fmla="*/ 865188 w 885825"/>
              <a:gd name="connsiteY59" fmla="*/ 9022802 h 12192000"/>
              <a:gd name="connsiteX60" fmla="*/ 849313 w 885825"/>
              <a:gd name="connsiteY60" fmla="*/ 9068840 h 12192000"/>
              <a:gd name="connsiteX61" fmla="*/ 833438 w 885825"/>
              <a:gd name="connsiteY61" fmla="*/ 9110114 h 12192000"/>
              <a:gd name="connsiteX62" fmla="*/ 817563 w 885825"/>
              <a:gd name="connsiteY62" fmla="*/ 9146628 h 12192000"/>
              <a:gd name="connsiteX63" fmla="*/ 798513 w 885825"/>
              <a:gd name="connsiteY63" fmla="*/ 9184728 h 12192000"/>
              <a:gd name="connsiteX64" fmla="*/ 779463 w 885825"/>
              <a:gd name="connsiteY64" fmla="*/ 9222828 h 12192000"/>
              <a:gd name="connsiteX65" fmla="*/ 760413 w 885825"/>
              <a:gd name="connsiteY65" fmla="*/ 9259340 h 12192000"/>
              <a:gd name="connsiteX66" fmla="*/ 744538 w 885825"/>
              <a:gd name="connsiteY66" fmla="*/ 9300614 h 12192000"/>
              <a:gd name="connsiteX67" fmla="*/ 730250 w 885825"/>
              <a:gd name="connsiteY67" fmla="*/ 9346652 h 12192000"/>
              <a:gd name="connsiteX68" fmla="*/ 719138 w 885825"/>
              <a:gd name="connsiteY68" fmla="*/ 9399040 h 12192000"/>
              <a:gd name="connsiteX69" fmla="*/ 711200 w 885825"/>
              <a:gd name="connsiteY69" fmla="*/ 9459364 h 12192000"/>
              <a:gd name="connsiteX70" fmla="*/ 709613 w 885825"/>
              <a:gd name="connsiteY70" fmla="*/ 9527628 h 12192000"/>
              <a:gd name="connsiteX71" fmla="*/ 711200 w 885825"/>
              <a:gd name="connsiteY71" fmla="*/ 9595890 h 12192000"/>
              <a:gd name="connsiteX72" fmla="*/ 719138 w 885825"/>
              <a:gd name="connsiteY72" fmla="*/ 9656214 h 12192000"/>
              <a:gd name="connsiteX73" fmla="*/ 730250 w 885825"/>
              <a:gd name="connsiteY73" fmla="*/ 9708602 h 12192000"/>
              <a:gd name="connsiteX74" fmla="*/ 744538 w 885825"/>
              <a:gd name="connsiteY74" fmla="*/ 9754640 h 12192000"/>
              <a:gd name="connsiteX75" fmla="*/ 760413 w 885825"/>
              <a:gd name="connsiteY75" fmla="*/ 9795914 h 12192000"/>
              <a:gd name="connsiteX76" fmla="*/ 779463 w 885825"/>
              <a:gd name="connsiteY76" fmla="*/ 9832428 h 12192000"/>
              <a:gd name="connsiteX77" fmla="*/ 817563 w 885825"/>
              <a:gd name="connsiteY77" fmla="*/ 9908628 h 12192000"/>
              <a:gd name="connsiteX78" fmla="*/ 833438 w 885825"/>
              <a:gd name="connsiteY78" fmla="*/ 9945140 h 12192000"/>
              <a:gd name="connsiteX79" fmla="*/ 849313 w 885825"/>
              <a:gd name="connsiteY79" fmla="*/ 9986414 h 12192000"/>
              <a:gd name="connsiteX80" fmla="*/ 865188 w 885825"/>
              <a:gd name="connsiteY80" fmla="*/ 10032452 h 12192000"/>
              <a:gd name="connsiteX81" fmla="*/ 876300 w 885825"/>
              <a:gd name="connsiteY81" fmla="*/ 10084840 h 12192000"/>
              <a:gd name="connsiteX82" fmla="*/ 882650 w 885825"/>
              <a:gd name="connsiteY82" fmla="*/ 10145164 h 12192000"/>
              <a:gd name="connsiteX83" fmla="*/ 885825 w 885825"/>
              <a:gd name="connsiteY83" fmla="*/ 10213428 h 12192000"/>
              <a:gd name="connsiteX84" fmla="*/ 882650 w 885825"/>
              <a:gd name="connsiteY84" fmla="*/ 10281690 h 12192000"/>
              <a:gd name="connsiteX85" fmla="*/ 876300 w 885825"/>
              <a:gd name="connsiteY85" fmla="*/ 10342014 h 12192000"/>
              <a:gd name="connsiteX86" fmla="*/ 865188 w 885825"/>
              <a:gd name="connsiteY86" fmla="*/ 10394402 h 12192000"/>
              <a:gd name="connsiteX87" fmla="*/ 849313 w 885825"/>
              <a:gd name="connsiteY87" fmla="*/ 10440440 h 12192000"/>
              <a:gd name="connsiteX88" fmla="*/ 833438 w 885825"/>
              <a:gd name="connsiteY88" fmla="*/ 10481714 h 12192000"/>
              <a:gd name="connsiteX89" fmla="*/ 817563 w 885825"/>
              <a:gd name="connsiteY89" fmla="*/ 10518228 h 12192000"/>
              <a:gd name="connsiteX90" fmla="*/ 798513 w 885825"/>
              <a:gd name="connsiteY90" fmla="*/ 10556328 h 12192000"/>
              <a:gd name="connsiteX91" fmla="*/ 779463 w 885825"/>
              <a:gd name="connsiteY91" fmla="*/ 10594428 h 12192000"/>
              <a:gd name="connsiteX92" fmla="*/ 760413 w 885825"/>
              <a:gd name="connsiteY92" fmla="*/ 10630940 h 12192000"/>
              <a:gd name="connsiteX93" fmla="*/ 744538 w 885825"/>
              <a:gd name="connsiteY93" fmla="*/ 10672214 h 12192000"/>
              <a:gd name="connsiteX94" fmla="*/ 730250 w 885825"/>
              <a:gd name="connsiteY94" fmla="*/ 10718252 h 12192000"/>
              <a:gd name="connsiteX95" fmla="*/ 719138 w 885825"/>
              <a:gd name="connsiteY95" fmla="*/ 10770640 h 12192000"/>
              <a:gd name="connsiteX96" fmla="*/ 711200 w 885825"/>
              <a:gd name="connsiteY96" fmla="*/ 10830964 h 12192000"/>
              <a:gd name="connsiteX97" fmla="*/ 709613 w 885825"/>
              <a:gd name="connsiteY97" fmla="*/ 10899228 h 12192000"/>
              <a:gd name="connsiteX98" fmla="*/ 711200 w 885825"/>
              <a:gd name="connsiteY98" fmla="*/ 10967490 h 12192000"/>
              <a:gd name="connsiteX99" fmla="*/ 719138 w 885825"/>
              <a:gd name="connsiteY99" fmla="*/ 11027814 h 12192000"/>
              <a:gd name="connsiteX100" fmla="*/ 730250 w 885825"/>
              <a:gd name="connsiteY100" fmla="*/ 11080202 h 12192000"/>
              <a:gd name="connsiteX101" fmla="*/ 744538 w 885825"/>
              <a:gd name="connsiteY101" fmla="*/ 11126240 h 12192000"/>
              <a:gd name="connsiteX102" fmla="*/ 760413 w 885825"/>
              <a:gd name="connsiteY102" fmla="*/ 11167514 h 12192000"/>
              <a:gd name="connsiteX103" fmla="*/ 779463 w 885825"/>
              <a:gd name="connsiteY103" fmla="*/ 11204028 h 12192000"/>
              <a:gd name="connsiteX104" fmla="*/ 798513 w 885825"/>
              <a:gd name="connsiteY104" fmla="*/ 11242128 h 12192000"/>
              <a:gd name="connsiteX105" fmla="*/ 817563 w 885825"/>
              <a:gd name="connsiteY105" fmla="*/ 11280228 h 12192000"/>
              <a:gd name="connsiteX106" fmla="*/ 833438 w 885825"/>
              <a:gd name="connsiteY106" fmla="*/ 11316740 h 12192000"/>
              <a:gd name="connsiteX107" fmla="*/ 849313 w 885825"/>
              <a:gd name="connsiteY107" fmla="*/ 11358014 h 12192000"/>
              <a:gd name="connsiteX108" fmla="*/ 865188 w 885825"/>
              <a:gd name="connsiteY108" fmla="*/ 11404052 h 12192000"/>
              <a:gd name="connsiteX109" fmla="*/ 876300 w 885825"/>
              <a:gd name="connsiteY109" fmla="*/ 11456440 h 12192000"/>
              <a:gd name="connsiteX110" fmla="*/ 882650 w 885825"/>
              <a:gd name="connsiteY110" fmla="*/ 11516764 h 12192000"/>
              <a:gd name="connsiteX111" fmla="*/ 885825 w 885825"/>
              <a:gd name="connsiteY111" fmla="*/ 11585028 h 12192000"/>
              <a:gd name="connsiteX112" fmla="*/ 882650 w 885825"/>
              <a:gd name="connsiteY112" fmla="*/ 11653290 h 12192000"/>
              <a:gd name="connsiteX113" fmla="*/ 876300 w 885825"/>
              <a:gd name="connsiteY113" fmla="*/ 11713614 h 12192000"/>
              <a:gd name="connsiteX114" fmla="*/ 865188 w 885825"/>
              <a:gd name="connsiteY114" fmla="*/ 11766002 h 12192000"/>
              <a:gd name="connsiteX115" fmla="*/ 849313 w 885825"/>
              <a:gd name="connsiteY115" fmla="*/ 11812040 h 12192000"/>
              <a:gd name="connsiteX116" fmla="*/ 833438 w 885825"/>
              <a:gd name="connsiteY116" fmla="*/ 11853314 h 12192000"/>
              <a:gd name="connsiteX117" fmla="*/ 817563 w 885825"/>
              <a:gd name="connsiteY117" fmla="*/ 11889828 h 12192000"/>
              <a:gd name="connsiteX118" fmla="*/ 798513 w 885825"/>
              <a:gd name="connsiteY118" fmla="*/ 11927928 h 12192000"/>
              <a:gd name="connsiteX119" fmla="*/ 779463 w 885825"/>
              <a:gd name="connsiteY119" fmla="*/ 11966028 h 12192000"/>
              <a:gd name="connsiteX120" fmla="*/ 760413 w 885825"/>
              <a:gd name="connsiteY120" fmla="*/ 12002540 h 12192000"/>
              <a:gd name="connsiteX121" fmla="*/ 744538 w 885825"/>
              <a:gd name="connsiteY121" fmla="*/ 12043814 h 12192000"/>
              <a:gd name="connsiteX122" fmla="*/ 730250 w 885825"/>
              <a:gd name="connsiteY122" fmla="*/ 12089852 h 12192000"/>
              <a:gd name="connsiteX123" fmla="*/ 719138 w 885825"/>
              <a:gd name="connsiteY123" fmla="*/ 12142240 h 12192000"/>
              <a:gd name="connsiteX124" fmla="*/ 712590 w 885825"/>
              <a:gd name="connsiteY124" fmla="*/ 12192000 h 12192000"/>
              <a:gd name="connsiteX125" fmla="*/ 0 w 885825"/>
              <a:gd name="connsiteY125" fmla="*/ 12192000 h 12192000"/>
              <a:gd name="connsiteX126" fmla="*/ 0 w 885825"/>
              <a:gd name="connsiteY126" fmla="*/ 6779170 h 12192000"/>
              <a:gd name="connsiteX127" fmla="*/ 0 w 885825"/>
              <a:gd name="connsiteY127" fmla="*/ 6779170 h 12192000"/>
              <a:gd name="connsiteX128" fmla="*/ 0 w 885825"/>
              <a:gd name="connsiteY128" fmla="*/ 0 h 12192000"/>
              <a:gd name="connsiteX129" fmla="*/ 712590 w 885825"/>
              <a:gd name="connsiteY129" fmla="*/ 0 h 12192000"/>
              <a:gd name="connsiteX130" fmla="*/ 719137 w 885825"/>
              <a:gd name="connsiteY130" fmla="*/ 49758 h 12192000"/>
              <a:gd name="connsiteX131" fmla="*/ 730249 w 885825"/>
              <a:gd name="connsiteY131" fmla="*/ 102145 h 12192000"/>
              <a:gd name="connsiteX132" fmla="*/ 744537 w 885825"/>
              <a:gd name="connsiteY132" fmla="*/ 148183 h 12192000"/>
              <a:gd name="connsiteX133" fmla="*/ 760412 w 885825"/>
              <a:gd name="connsiteY133" fmla="*/ 189458 h 12192000"/>
              <a:gd name="connsiteX134" fmla="*/ 779462 w 885825"/>
              <a:gd name="connsiteY134" fmla="*/ 225970 h 12192000"/>
              <a:gd name="connsiteX135" fmla="*/ 798512 w 885825"/>
              <a:gd name="connsiteY135" fmla="*/ 264070 h 12192000"/>
              <a:gd name="connsiteX136" fmla="*/ 817562 w 885825"/>
              <a:gd name="connsiteY136" fmla="*/ 302170 h 12192000"/>
              <a:gd name="connsiteX137" fmla="*/ 833437 w 885825"/>
              <a:gd name="connsiteY137" fmla="*/ 338683 h 12192000"/>
              <a:gd name="connsiteX138" fmla="*/ 849312 w 885825"/>
              <a:gd name="connsiteY138" fmla="*/ 379958 h 12192000"/>
              <a:gd name="connsiteX139" fmla="*/ 865187 w 885825"/>
              <a:gd name="connsiteY139" fmla="*/ 425995 h 12192000"/>
              <a:gd name="connsiteX140" fmla="*/ 876299 w 885825"/>
              <a:gd name="connsiteY140" fmla="*/ 478383 h 12192000"/>
              <a:gd name="connsiteX141" fmla="*/ 882649 w 885825"/>
              <a:gd name="connsiteY141" fmla="*/ 538708 h 12192000"/>
              <a:gd name="connsiteX142" fmla="*/ 885824 w 885825"/>
              <a:gd name="connsiteY142" fmla="*/ 606970 h 12192000"/>
              <a:gd name="connsiteX143" fmla="*/ 882649 w 885825"/>
              <a:gd name="connsiteY143" fmla="*/ 675233 h 12192000"/>
              <a:gd name="connsiteX144" fmla="*/ 876299 w 885825"/>
              <a:gd name="connsiteY144" fmla="*/ 735558 h 12192000"/>
              <a:gd name="connsiteX145" fmla="*/ 865187 w 885825"/>
              <a:gd name="connsiteY145" fmla="*/ 787945 h 12192000"/>
              <a:gd name="connsiteX146" fmla="*/ 849312 w 885825"/>
              <a:gd name="connsiteY146" fmla="*/ 833983 h 12192000"/>
              <a:gd name="connsiteX147" fmla="*/ 833437 w 885825"/>
              <a:gd name="connsiteY147" fmla="*/ 875258 h 12192000"/>
              <a:gd name="connsiteX148" fmla="*/ 817562 w 885825"/>
              <a:gd name="connsiteY148" fmla="*/ 911770 h 12192000"/>
              <a:gd name="connsiteX149" fmla="*/ 798512 w 885825"/>
              <a:gd name="connsiteY149" fmla="*/ 949870 h 12192000"/>
              <a:gd name="connsiteX150" fmla="*/ 779462 w 885825"/>
              <a:gd name="connsiteY150" fmla="*/ 987970 h 12192000"/>
              <a:gd name="connsiteX151" fmla="*/ 760412 w 885825"/>
              <a:gd name="connsiteY151" fmla="*/ 1024483 h 12192000"/>
              <a:gd name="connsiteX152" fmla="*/ 744537 w 885825"/>
              <a:gd name="connsiteY152" fmla="*/ 1065758 h 12192000"/>
              <a:gd name="connsiteX153" fmla="*/ 730249 w 885825"/>
              <a:gd name="connsiteY153" fmla="*/ 1111795 h 12192000"/>
              <a:gd name="connsiteX154" fmla="*/ 719137 w 885825"/>
              <a:gd name="connsiteY154" fmla="*/ 1164183 h 12192000"/>
              <a:gd name="connsiteX155" fmla="*/ 711199 w 885825"/>
              <a:gd name="connsiteY155" fmla="*/ 1224508 h 12192000"/>
              <a:gd name="connsiteX156" fmla="*/ 709612 w 885825"/>
              <a:gd name="connsiteY156" fmla="*/ 1292770 h 12192000"/>
              <a:gd name="connsiteX157" fmla="*/ 711199 w 885825"/>
              <a:gd name="connsiteY157" fmla="*/ 1361033 h 12192000"/>
              <a:gd name="connsiteX158" fmla="*/ 719137 w 885825"/>
              <a:gd name="connsiteY158" fmla="*/ 1421358 h 12192000"/>
              <a:gd name="connsiteX159" fmla="*/ 730249 w 885825"/>
              <a:gd name="connsiteY159" fmla="*/ 1473745 h 12192000"/>
              <a:gd name="connsiteX160" fmla="*/ 744537 w 885825"/>
              <a:gd name="connsiteY160" fmla="*/ 1519783 h 12192000"/>
              <a:gd name="connsiteX161" fmla="*/ 760412 w 885825"/>
              <a:gd name="connsiteY161" fmla="*/ 1561058 h 12192000"/>
              <a:gd name="connsiteX162" fmla="*/ 779462 w 885825"/>
              <a:gd name="connsiteY162" fmla="*/ 1597570 h 12192000"/>
              <a:gd name="connsiteX163" fmla="*/ 798512 w 885825"/>
              <a:gd name="connsiteY163" fmla="*/ 1635670 h 12192000"/>
              <a:gd name="connsiteX164" fmla="*/ 817562 w 885825"/>
              <a:gd name="connsiteY164" fmla="*/ 1673770 h 12192000"/>
              <a:gd name="connsiteX165" fmla="*/ 833437 w 885825"/>
              <a:gd name="connsiteY165" fmla="*/ 1710283 h 12192000"/>
              <a:gd name="connsiteX166" fmla="*/ 849312 w 885825"/>
              <a:gd name="connsiteY166" fmla="*/ 1751558 h 12192000"/>
              <a:gd name="connsiteX167" fmla="*/ 865187 w 885825"/>
              <a:gd name="connsiteY167" fmla="*/ 1797595 h 12192000"/>
              <a:gd name="connsiteX168" fmla="*/ 876299 w 885825"/>
              <a:gd name="connsiteY168" fmla="*/ 1849983 h 12192000"/>
              <a:gd name="connsiteX169" fmla="*/ 882649 w 885825"/>
              <a:gd name="connsiteY169" fmla="*/ 1910308 h 12192000"/>
              <a:gd name="connsiteX170" fmla="*/ 885824 w 885825"/>
              <a:gd name="connsiteY170" fmla="*/ 1978570 h 12192000"/>
              <a:gd name="connsiteX171" fmla="*/ 882649 w 885825"/>
              <a:gd name="connsiteY171" fmla="*/ 2046833 h 12192000"/>
              <a:gd name="connsiteX172" fmla="*/ 876299 w 885825"/>
              <a:gd name="connsiteY172" fmla="*/ 2107158 h 12192000"/>
              <a:gd name="connsiteX173" fmla="*/ 865187 w 885825"/>
              <a:gd name="connsiteY173" fmla="*/ 2159545 h 12192000"/>
              <a:gd name="connsiteX174" fmla="*/ 849312 w 885825"/>
              <a:gd name="connsiteY174" fmla="*/ 2205583 h 12192000"/>
              <a:gd name="connsiteX175" fmla="*/ 833437 w 885825"/>
              <a:gd name="connsiteY175" fmla="*/ 2246858 h 12192000"/>
              <a:gd name="connsiteX176" fmla="*/ 817562 w 885825"/>
              <a:gd name="connsiteY176" fmla="*/ 2283370 h 12192000"/>
              <a:gd name="connsiteX177" fmla="*/ 798512 w 885825"/>
              <a:gd name="connsiteY177" fmla="*/ 2321470 h 12192000"/>
              <a:gd name="connsiteX178" fmla="*/ 779462 w 885825"/>
              <a:gd name="connsiteY178" fmla="*/ 2359570 h 12192000"/>
              <a:gd name="connsiteX179" fmla="*/ 760412 w 885825"/>
              <a:gd name="connsiteY179" fmla="*/ 2396083 h 12192000"/>
              <a:gd name="connsiteX180" fmla="*/ 744537 w 885825"/>
              <a:gd name="connsiteY180" fmla="*/ 2437358 h 12192000"/>
              <a:gd name="connsiteX181" fmla="*/ 730249 w 885825"/>
              <a:gd name="connsiteY181" fmla="*/ 2483395 h 12192000"/>
              <a:gd name="connsiteX182" fmla="*/ 719137 w 885825"/>
              <a:gd name="connsiteY182" fmla="*/ 2535782 h 12192000"/>
              <a:gd name="connsiteX183" fmla="*/ 711199 w 885825"/>
              <a:gd name="connsiteY183" fmla="*/ 2596108 h 12192000"/>
              <a:gd name="connsiteX184" fmla="*/ 709612 w 885825"/>
              <a:gd name="connsiteY184" fmla="*/ 2664370 h 12192000"/>
              <a:gd name="connsiteX185" fmla="*/ 711199 w 885825"/>
              <a:gd name="connsiteY185" fmla="*/ 2732633 h 12192000"/>
              <a:gd name="connsiteX186" fmla="*/ 719137 w 885825"/>
              <a:gd name="connsiteY186" fmla="*/ 2792958 h 12192000"/>
              <a:gd name="connsiteX187" fmla="*/ 730249 w 885825"/>
              <a:gd name="connsiteY187" fmla="*/ 2845345 h 12192000"/>
              <a:gd name="connsiteX188" fmla="*/ 744537 w 885825"/>
              <a:gd name="connsiteY188" fmla="*/ 2891383 h 12192000"/>
              <a:gd name="connsiteX189" fmla="*/ 760412 w 885825"/>
              <a:gd name="connsiteY189" fmla="*/ 2932658 h 12192000"/>
              <a:gd name="connsiteX190" fmla="*/ 779462 w 885825"/>
              <a:gd name="connsiteY190" fmla="*/ 2969170 h 12192000"/>
              <a:gd name="connsiteX191" fmla="*/ 798512 w 885825"/>
              <a:gd name="connsiteY191" fmla="*/ 3007270 h 12192000"/>
              <a:gd name="connsiteX192" fmla="*/ 817562 w 885825"/>
              <a:gd name="connsiteY192" fmla="*/ 3045370 h 12192000"/>
              <a:gd name="connsiteX193" fmla="*/ 833437 w 885825"/>
              <a:gd name="connsiteY193" fmla="*/ 3081883 h 12192000"/>
              <a:gd name="connsiteX194" fmla="*/ 849312 w 885825"/>
              <a:gd name="connsiteY194" fmla="*/ 3123158 h 12192000"/>
              <a:gd name="connsiteX195" fmla="*/ 865187 w 885825"/>
              <a:gd name="connsiteY195" fmla="*/ 3169195 h 12192000"/>
              <a:gd name="connsiteX196" fmla="*/ 876299 w 885825"/>
              <a:gd name="connsiteY196" fmla="*/ 3221583 h 12192000"/>
              <a:gd name="connsiteX197" fmla="*/ 882649 w 885825"/>
              <a:gd name="connsiteY197" fmla="*/ 3281908 h 12192000"/>
              <a:gd name="connsiteX198" fmla="*/ 885824 w 885825"/>
              <a:gd name="connsiteY198" fmla="*/ 3348582 h 12192000"/>
              <a:gd name="connsiteX199" fmla="*/ 882649 w 885825"/>
              <a:gd name="connsiteY199" fmla="*/ 3418433 h 12192000"/>
              <a:gd name="connsiteX200" fmla="*/ 876299 w 885825"/>
              <a:gd name="connsiteY200" fmla="*/ 3478758 h 12192000"/>
              <a:gd name="connsiteX201" fmla="*/ 865187 w 885825"/>
              <a:gd name="connsiteY201" fmla="*/ 3531145 h 12192000"/>
              <a:gd name="connsiteX202" fmla="*/ 849312 w 885825"/>
              <a:gd name="connsiteY202" fmla="*/ 3577183 h 12192000"/>
              <a:gd name="connsiteX203" fmla="*/ 833437 w 885825"/>
              <a:gd name="connsiteY203" fmla="*/ 3618458 h 12192000"/>
              <a:gd name="connsiteX204" fmla="*/ 817562 w 885825"/>
              <a:gd name="connsiteY204" fmla="*/ 3654970 h 12192000"/>
              <a:gd name="connsiteX205" fmla="*/ 798512 w 885825"/>
              <a:gd name="connsiteY205" fmla="*/ 3693070 h 12192000"/>
              <a:gd name="connsiteX206" fmla="*/ 779462 w 885825"/>
              <a:gd name="connsiteY206" fmla="*/ 3731170 h 12192000"/>
              <a:gd name="connsiteX207" fmla="*/ 760412 w 885825"/>
              <a:gd name="connsiteY207" fmla="*/ 3767683 h 12192000"/>
              <a:gd name="connsiteX208" fmla="*/ 744537 w 885825"/>
              <a:gd name="connsiteY208" fmla="*/ 3808958 h 12192000"/>
              <a:gd name="connsiteX209" fmla="*/ 730249 w 885825"/>
              <a:gd name="connsiteY209" fmla="*/ 3854995 h 12192000"/>
              <a:gd name="connsiteX210" fmla="*/ 719137 w 885825"/>
              <a:gd name="connsiteY210" fmla="*/ 3907383 h 12192000"/>
              <a:gd name="connsiteX211" fmla="*/ 711199 w 885825"/>
              <a:gd name="connsiteY211" fmla="*/ 3967708 h 12192000"/>
              <a:gd name="connsiteX212" fmla="*/ 709612 w 885825"/>
              <a:gd name="connsiteY212" fmla="*/ 4035970 h 12192000"/>
              <a:gd name="connsiteX213" fmla="*/ 711199 w 885825"/>
              <a:gd name="connsiteY213" fmla="*/ 4104233 h 12192000"/>
              <a:gd name="connsiteX214" fmla="*/ 719137 w 885825"/>
              <a:gd name="connsiteY214" fmla="*/ 4164557 h 12192000"/>
              <a:gd name="connsiteX215" fmla="*/ 730249 w 885825"/>
              <a:gd name="connsiteY215" fmla="*/ 4216946 h 12192000"/>
              <a:gd name="connsiteX216" fmla="*/ 744537 w 885825"/>
              <a:gd name="connsiteY216" fmla="*/ 4262982 h 12192000"/>
              <a:gd name="connsiteX217" fmla="*/ 760412 w 885825"/>
              <a:gd name="connsiteY217" fmla="*/ 4304258 h 12192000"/>
              <a:gd name="connsiteX218" fmla="*/ 779462 w 885825"/>
              <a:gd name="connsiteY218" fmla="*/ 4340770 h 12192000"/>
              <a:gd name="connsiteX219" fmla="*/ 817562 w 885825"/>
              <a:gd name="connsiteY219" fmla="*/ 4416970 h 12192000"/>
              <a:gd name="connsiteX220" fmla="*/ 833437 w 885825"/>
              <a:gd name="connsiteY220" fmla="*/ 4453483 h 12192000"/>
              <a:gd name="connsiteX221" fmla="*/ 849312 w 885825"/>
              <a:gd name="connsiteY221" fmla="*/ 4494758 h 12192000"/>
              <a:gd name="connsiteX222" fmla="*/ 865187 w 885825"/>
              <a:gd name="connsiteY222" fmla="*/ 4540795 h 12192000"/>
              <a:gd name="connsiteX223" fmla="*/ 876299 w 885825"/>
              <a:gd name="connsiteY223" fmla="*/ 4593183 h 12192000"/>
              <a:gd name="connsiteX224" fmla="*/ 882649 w 885825"/>
              <a:gd name="connsiteY224" fmla="*/ 4653508 h 12192000"/>
              <a:gd name="connsiteX225" fmla="*/ 885824 w 885825"/>
              <a:gd name="connsiteY225" fmla="*/ 4721770 h 12192000"/>
              <a:gd name="connsiteX226" fmla="*/ 882649 w 885825"/>
              <a:gd name="connsiteY226" fmla="*/ 4790033 h 12192000"/>
              <a:gd name="connsiteX227" fmla="*/ 876299 w 885825"/>
              <a:gd name="connsiteY227" fmla="*/ 4850357 h 12192000"/>
              <a:gd name="connsiteX228" fmla="*/ 865187 w 885825"/>
              <a:gd name="connsiteY228" fmla="*/ 4902746 h 12192000"/>
              <a:gd name="connsiteX229" fmla="*/ 849312 w 885825"/>
              <a:gd name="connsiteY229" fmla="*/ 4948782 h 12192000"/>
              <a:gd name="connsiteX230" fmla="*/ 833437 w 885825"/>
              <a:gd name="connsiteY230" fmla="*/ 4990057 h 12192000"/>
              <a:gd name="connsiteX231" fmla="*/ 817562 w 885825"/>
              <a:gd name="connsiteY231" fmla="*/ 5026570 h 12192000"/>
              <a:gd name="connsiteX232" fmla="*/ 798512 w 885825"/>
              <a:gd name="connsiteY232" fmla="*/ 5064670 h 12192000"/>
              <a:gd name="connsiteX233" fmla="*/ 779462 w 885825"/>
              <a:gd name="connsiteY233" fmla="*/ 5102770 h 12192000"/>
              <a:gd name="connsiteX234" fmla="*/ 760412 w 885825"/>
              <a:gd name="connsiteY234" fmla="*/ 5139283 h 12192000"/>
              <a:gd name="connsiteX235" fmla="*/ 744537 w 885825"/>
              <a:gd name="connsiteY235" fmla="*/ 5180558 h 12192000"/>
              <a:gd name="connsiteX236" fmla="*/ 730249 w 885825"/>
              <a:gd name="connsiteY236" fmla="*/ 5226595 h 12192000"/>
              <a:gd name="connsiteX237" fmla="*/ 719137 w 885825"/>
              <a:gd name="connsiteY237" fmla="*/ 5278983 h 12192000"/>
              <a:gd name="connsiteX238" fmla="*/ 711199 w 885825"/>
              <a:gd name="connsiteY238" fmla="*/ 5339307 h 12192000"/>
              <a:gd name="connsiteX239" fmla="*/ 709612 w 885825"/>
              <a:gd name="connsiteY239" fmla="*/ 5407570 h 12192000"/>
              <a:gd name="connsiteX240" fmla="*/ 711199 w 885825"/>
              <a:gd name="connsiteY240" fmla="*/ 5475833 h 12192000"/>
              <a:gd name="connsiteX241" fmla="*/ 719137 w 885825"/>
              <a:gd name="connsiteY241" fmla="*/ 5536158 h 12192000"/>
              <a:gd name="connsiteX242" fmla="*/ 730249 w 885825"/>
              <a:gd name="connsiteY242" fmla="*/ 5588545 h 12192000"/>
              <a:gd name="connsiteX243" fmla="*/ 744537 w 885825"/>
              <a:gd name="connsiteY243" fmla="*/ 5634583 h 12192000"/>
              <a:gd name="connsiteX244" fmla="*/ 760412 w 885825"/>
              <a:gd name="connsiteY244" fmla="*/ 5675858 h 12192000"/>
              <a:gd name="connsiteX245" fmla="*/ 779462 w 885825"/>
              <a:gd name="connsiteY245" fmla="*/ 5712371 h 12192000"/>
              <a:gd name="connsiteX246" fmla="*/ 798512 w 885825"/>
              <a:gd name="connsiteY246" fmla="*/ 5750471 h 12192000"/>
              <a:gd name="connsiteX247" fmla="*/ 817562 w 885825"/>
              <a:gd name="connsiteY247" fmla="*/ 5788571 h 12192000"/>
              <a:gd name="connsiteX248" fmla="*/ 833437 w 885825"/>
              <a:gd name="connsiteY248" fmla="*/ 5825083 h 12192000"/>
              <a:gd name="connsiteX249" fmla="*/ 849312 w 885825"/>
              <a:gd name="connsiteY249" fmla="*/ 5866358 h 12192000"/>
              <a:gd name="connsiteX250" fmla="*/ 865187 w 885825"/>
              <a:gd name="connsiteY250" fmla="*/ 5912395 h 12192000"/>
              <a:gd name="connsiteX251" fmla="*/ 876299 w 885825"/>
              <a:gd name="connsiteY251" fmla="*/ 5964783 h 12192000"/>
              <a:gd name="connsiteX252" fmla="*/ 882649 w 885825"/>
              <a:gd name="connsiteY252" fmla="*/ 6025108 h 12192000"/>
              <a:gd name="connsiteX253" fmla="*/ 885824 w 885825"/>
              <a:gd name="connsiteY253" fmla="*/ 6093370 h 12192000"/>
              <a:gd name="connsiteX254" fmla="*/ 885703 w 885825"/>
              <a:gd name="connsiteY254" fmla="*/ 6095988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85825" h="12192000">
                <a:moveTo>
                  <a:pt x="885825" y="6098626"/>
                </a:moveTo>
                <a:lnTo>
                  <a:pt x="882650" y="6166889"/>
                </a:lnTo>
                <a:lnTo>
                  <a:pt x="876300" y="6227214"/>
                </a:lnTo>
                <a:lnTo>
                  <a:pt x="865188" y="6279601"/>
                </a:lnTo>
                <a:lnTo>
                  <a:pt x="849313" y="6325639"/>
                </a:lnTo>
                <a:lnTo>
                  <a:pt x="833438" y="6366914"/>
                </a:lnTo>
                <a:lnTo>
                  <a:pt x="817563" y="6403426"/>
                </a:lnTo>
                <a:lnTo>
                  <a:pt x="798513" y="6441526"/>
                </a:lnTo>
                <a:lnTo>
                  <a:pt x="779463" y="6479626"/>
                </a:lnTo>
                <a:lnTo>
                  <a:pt x="760413" y="6516139"/>
                </a:lnTo>
                <a:lnTo>
                  <a:pt x="744538" y="6557414"/>
                </a:lnTo>
                <a:lnTo>
                  <a:pt x="730250" y="6603451"/>
                </a:lnTo>
                <a:lnTo>
                  <a:pt x="719138" y="6655839"/>
                </a:lnTo>
                <a:lnTo>
                  <a:pt x="711200" y="6716164"/>
                </a:lnTo>
                <a:lnTo>
                  <a:pt x="709613" y="6784426"/>
                </a:lnTo>
                <a:lnTo>
                  <a:pt x="711200" y="6852689"/>
                </a:lnTo>
                <a:lnTo>
                  <a:pt x="719138" y="6913014"/>
                </a:lnTo>
                <a:lnTo>
                  <a:pt x="730250" y="6965401"/>
                </a:lnTo>
                <a:lnTo>
                  <a:pt x="744538" y="7011439"/>
                </a:lnTo>
                <a:lnTo>
                  <a:pt x="760413" y="7052714"/>
                </a:lnTo>
                <a:lnTo>
                  <a:pt x="779463" y="7089226"/>
                </a:lnTo>
                <a:lnTo>
                  <a:pt x="798513" y="7127326"/>
                </a:lnTo>
                <a:lnTo>
                  <a:pt x="817563" y="7165426"/>
                </a:lnTo>
                <a:lnTo>
                  <a:pt x="833438" y="7201939"/>
                </a:lnTo>
                <a:lnTo>
                  <a:pt x="849313" y="7243214"/>
                </a:lnTo>
                <a:lnTo>
                  <a:pt x="865188" y="7289251"/>
                </a:lnTo>
                <a:lnTo>
                  <a:pt x="876300" y="7341639"/>
                </a:lnTo>
                <a:lnTo>
                  <a:pt x="882650" y="7401964"/>
                </a:lnTo>
                <a:lnTo>
                  <a:pt x="885825" y="7470226"/>
                </a:lnTo>
                <a:lnTo>
                  <a:pt x="882650" y="7538489"/>
                </a:lnTo>
                <a:lnTo>
                  <a:pt x="876300" y="7598814"/>
                </a:lnTo>
                <a:lnTo>
                  <a:pt x="865188" y="7651201"/>
                </a:lnTo>
                <a:lnTo>
                  <a:pt x="849313" y="7697239"/>
                </a:lnTo>
                <a:lnTo>
                  <a:pt x="833438" y="7738514"/>
                </a:lnTo>
                <a:lnTo>
                  <a:pt x="817563" y="7775026"/>
                </a:lnTo>
                <a:lnTo>
                  <a:pt x="798513" y="7813126"/>
                </a:lnTo>
                <a:lnTo>
                  <a:pt x="779463" y="7851226"/>
                </a:lnTo>
                <a:lnTo>
                  <a:pt x="760413" y="7887739"/>
                </a:lnTo>
                <a:lnTo>
                  <a:pt x="744538" y="7929014"/>
                </a:lnTo>
                <a:lnTo>
                  <a:pt x="730250" y="7975051"/>
                </a:lnTo>
                <a:lnTo>
                  <a:pt x="719138" y="8027439"/>
                </a:lnTo>
                <a:lnTo>
                  <a:pt x="711200" y="8087764"/>
                </a:lnTo>
                <a:lnTo>
                  <a:pt x="709613" y="8156026"/>
                </a:lnTo>
                <a:lnTo>
                  <a:pt x="711200" y="8224289"/>
                </a:lnTo>
                <a:lnTo>
                  <a:pt x="719138" y="8284614"/>
                </a:lnTo>
                <a:lnTo>
                  <a:pt x="730250" y="8337001"/>
                </a:lnTo>
                <a:lnTo>
                  <a:pt x="744538" y="8383039"/>
                </a:lnTo>
                <a:lnTo>
                  <a:pt x="760413" y="8424314"/>
                </a:lnTo>
                <a:lnTo>
                  <a:pt x="779463" y="8460826"/>
                </a:lnTo>
                <a:lnTo>
                  <a:pt x="798513" y="8498926"/>
                </a:lnTo>
                <a:lnTo>
                  <a:pt x="817563" y="8537026"/>
                </a:lnTo>
                <a:lnTo>
                  <a:pt x="833438" y="8573540"/>
                </a:lnTo>
                <a:lnTo>
                  <a:pt x="849313" y="8614814"/>
                </a:lnTo>
                <a:lnTo>
                  <a:pt x="865188" y="8660852"/>
                </a:lnTo>
                <a:lnTo>
                  <a:pt x="876300" y="8713240"/>
                </a:lnTo>
                <a:lnTo>
                  <a:pt x="882650" y="8773564"/>
                </a:lnTo>
                <a:lnTo>
                  <a:pt x="885825" y="8840240"/>
                </a:lnTo>
                <a:lnTo>
                  <a:pt x="882650" y="8910090"/>
                </a:lnTo>
                <a:lnTo>
                  <a:pt x="876300" y="8970414"/>
                </a:lnTo>
                <a:lnTo>
                  <a:pt x="865188" y="9022802"/>
                </a:lnTo>
                <a:lnTo>
                  <a:pt x="849313" y="9068840"/>
                </a:lnTo>
                <a:lnTo>
                  <a:pt x="833438" y="9110114"/>
                </a:lnTo>
                <a:lnTo>
                  <a:pt x="817563" y="9146628"/>
                </a:lnTo>
                <a:lnTo>
                  <a:pt x="798513" y="9184728"/>
                </a:lnTo>
                <a:lnTo>
                  <a:pt x="779463" y="9222828"/>
                </a:lnTo>
                <a:lnTo>
                  <a:pt x="760413" y="9259340"/>
                </a:lnTo>
                <a:lnTo>
                  <a:pt x="744538" y="9300614"/>
                </a:lnTo>
                <a:lnTo>
                  <a:pt x="730250" y="9346652"/>
                </a:lnTo>
                <a:lnTo>
                  <a:pt x="719138" y="9399040"/>
                </a:lnTo>
                <a:lnTo>
                  <a:pt x="711200" y="9459364"/>
                </a:lnTo>
                <a:lnTo>
                  <a:pt x="709613" y="9527628"/>
                </a:lnTo>
                <a:lnTo>
                  <a:pt x="711200" y="9595890"/>
                </a:lnTo>
                <a:lnTo>
                  <a:pt x="719138" y="9656214"/>
                </a:lnTo>
                <a:lnTo>
                  <a:pt x="730250" y="9708602"/>
                </a:lnTo>
                <a:lnTo>
                  <a:pt x="744538" y="9754640"/>
                </a:lnTo>
                <a:lnTo>
                  <a:pt x="760413" y="9795914"/>
                </a:lnTo>
                <a:lnTo>
                  <a:pt x="779463" y="9832428"/>
                </a:lnTo>
                <a:lnTo>
                  <a:pt x="817563" y="9908628"/>
                </a:lnTo>
                <a:lnTo>
                  <a:pt x="833438" y="9945140"/>
                </a:lnTo>
                <a:lnTo>
                  <a:pt x="849313" y="9986414"/>
                </a:lnTo>
                <a:lnTo>
                  <a:pt x="865188" y="10032452"/>
                </a:lnTo>
                <a:lnTo>
                  <a:pt x="876300" y="10084840"/>
                </a:lnTo>
                <a:lnTo>
                  <a:pt x="882650" y="10145164"/>
                </a:lnTo>
                <a:lnTo>
                  <a:pt x="885825" y="10213428"/>
                </a:lnTo>
                <a:lnTo>
                  <a:pt x="882650" y="10281690"/>
                </a:lnTo>
                <a:lnTo>
                  <a:pt x="876300" y="10342014"/>
                </a:lnTo>
                <a:lnTo>
                  <a:pt x="865188" y="10394402"/>
                </a:lnTo>
                <a:lnTo>
                  <a:pt x="849313" y="10440440"/>
                </a:lnTo>
                <a:lnTo>
                  <a:pt x="833438" y="10481714"/>
                </a:lnTo>
                <a:lnTo>
                  <a:pt x="817563" y="10518228"/>
                </a:lnTo>
                <a:lnTo>
                  <a:pt x="798513" y="10556328"/>
                </a:lnTo>
                <a:lnTo>
                  <a:pt x="779463" y="10594428"/>
                </a:lnTo>
                <a:lnTo>
                  <a:pt x="760413" y="10630940"/>
                </a:lnTo>
                <a:lnTo>
                  <a:pt x="744538" y="10672214"/>
                </a:lnTo>
                <a:lnTo>
                  <a:pt x="730250" y="10718252"/>
                </a:lnTo>
                <a:lnTo>
                  <a:pt x="719138" y="10770640"/>
                </a:lnTo>
                <a:lnTo>
                  <a:pt x="711200" y="10830964"/>
                </a:lnTo>
                <a:lnTo>
                  <a:pt x="709613" y="10899228"/>
                </a:lnTo>
                <a:lnTo>
                  <a:pt x="711200" y="10967490"/>
                </a:lnTo>
                <a:lnTo>
                  <a:pt x="719138" y="11027814"/>
                </a:lnTo>
                <a:lnTo>
                  <a:pt x="730250" y="11080202"/>
                </a:lnTo>
                <a:lnTo>
                  <a:pt x="744538" y="11126240"/>
                </a:lnTo>
                <a:lnTo>
                  <a:pt x="760413" y="11167514"/>
                </a:lnTo>
                <a:lnTo>
                  <a:pt x="779463" y="11204028"/>
                </a:lnTo>
                <a:lnTo>
                  <a:pt x="798513" y="11242128"/>
                </a:lnTo>
                <a:lnTo>
                  <a:pt x="817563" y="11280228"/>
                </a:lnTo>
                <a:lnTo>
                  <a:pt x="833438" y="11316740"/>
                </a:lnTo>
                <a:lnTo>
                  <a:pt x="849313" y="11358014"/>
                </a:lnTo>
                <a:lnTo>
                  <a:pt x="865188" y="11404052"/>
                </a:lnTo>
                <a:lnTo>
                  <a:pt x="876300" y="11456440"/>
                </a:lnTo>
                <a:lnTo>
                  <a:pt x="882650" y="11516764"/>
                </a:lnTo>
                <a:lnTo>
                  <a:pt x="885825" y="11585028"/>
                </a:lnTo>
                <a:lnTo>
                  <a:pt x="882650" y="11653290"/>
                </a:lnTo>
                <a:lnTo>
                  <a:pt x="876300" y="11713614"/>
                </a:lnTo>
                <a:lnTo>
                  <a:pt x="865188" y="11766002"/>
                </a:lnTo>
                <a:lnTo>
                  <a:pt x="849313" y="11812040"/>
                </a:lnTo>
                <a:lnTo>
                  <a:pt x="833438" y="11853314"/>
                </a:lnTo>
                <a:lnTo>
                  <a:pt x="817563" y="11889828"/>
                </a:lnTo>
                <a:lnTo>
                  <a:pt x="798513" y="11927928"/>
                </a:lnTo>
                <a:lnTo>
                  <a:pt x="779463" y="11966028"/>
                </a:lnTo>
                <a:lnTo>
                  <a:pt x="760413" y="12002540"/>
                </a:lnTo>
                <a:lnTo>
                  <a:pt x="744538" y="12043814"/>
                </a:lnTo>
                <a:lnTo>
                  <a:pt x="730250" y="12089852"/>
                </a:lnTo>
                <a:lnTo>
                  <a:pt x="719138" y="12142240"/>
                </a:lnTo>
                <a:lnTo>
                  <a:pt x="712590" y="12192000"/>
                </a:lnTo>
                <a:lnTo>
                  <a:pt x="0" y="12192000"/>
                </a:lnTo>
                <a:lnTo>
                  <a:pt x="0" y="6779170"/>
                </a:lnTo>
                <a:lnTo>
                  <a:pt x="0" y="6779170"/>
                </a:lnTo>
                <a:lnTo>
                  <a:pt x="0" y="0"/>
                </a:lnTo>
                <a:lnTo>
                  <a:pt x="712590" y="0"/>
                </a:lnTo>
                <a:lnTo>
                  <a:pt x="719137" y="49758"/>
                </a:lnTo>
                <a:lnTo>
                  <a:pt x="730249" y="102145"/>
                </a:lnTo>
                <a:lnTo>
                  <a:pt x="744537" y="148183"/>
                </a:lnTo>
                <a:lnTo>
                  <a:pt x="760412" y="189458"/>
                </a:lnTo>
                <a:lnTo>
                  <a:pt x="779462" y="225970"/>
                </a:lnTo>
                <a:lnTo>
                  <a:pt x="798512" y="264070"/>
                </a:lnTo>
                <a:lnTo>
                  <a:pt x="817562" y="302170"/>
                </a:lnTo>
                <a:lnTo>
                  <a:pt x="833437" y="338683"/>
                </a:lnTo>
                <a:lnTo>
                  <a:pt x="849312" y="379958"/>
                </a:lnTo>
                <a:lnTo>
                  <a:pt x="865187" y="425995"/>
                </a:lnTo>
                <a:lnTo>
                  <a:pt x="876299" y="478383"/>
                </a:lnTo>
                <a:lnTo>
                  <a:pt x="882649" y="538708"/>
                </a:lnTo>
                <a:lnTo>
                  <a:pt x="885824" y="606970"/>
                </a:lnTo>
                <a:lnTo>
                  <a:pt x="882649" y="675233"/>
                </a:lnTo>
                <a:lnTo>
                  <a:pt x="876299" y="735558"/>
                </a:lnTo>
                <a:lnTo>
                  <a:pt x="865187" y="787945"/>
                </a:lnTo>
                <a:lnTo>
                  <a:pt x="849312" y="833983"/>
                </a:lnTo>
                <a:lnTo>
                  <a:pt x="833437" y="875258"/>
                </a:lnTo>
                <a:lnTo>
                  <a:pt x="817562" y="911770"/>
                </a:lnTo>
                <a:lnTo>
                  <a:pt x="798512" y="949870"/>
                </a:lnTo>
                <a:lnTo>
                  <a:pt x="779462" y="987970"/>
                </a:lnTo>
                <a:lnTo>
                  <a:pt x="760412" y="1024483"/>
                </a:lnTo>
                <a:lnTo>
                  <a:pt x="744537" y="1065758"/>
                </a:lnTo>
                <a:lnTo>
                  <a:pt x="730249" y="1111795"/>
                </a:lnTo>
                <a:lnTo>
                  <a:pt x="719137" y="1164183"/>
                </a:lnTo>
                <a:lnTo>
                  <a:pt x="711199" y="1224508"/>
                </a:lnTo>
                <a:lnTo>
                  <a:pt x="709612" y="1292770"/>
                </a:lnTo>
                <a:lnTo>
                  <a:pt x="711199" y="1361033"/>
                </a:lnTo>
                <a:lnTo>
                  <a:pt x="719137" y="1421358"/>
                </a:lnTo>
                <a:lnTo>
                  <a:pt x="730249" y="1473745"/>
                </a:lnTo>
                <a:lnTo>
                  <a:pt x="744537" y="1519783"/>
                </a:lnTo>
                <a:lnTo>
                  <a:pt x="760412" y="1561058"/>
                </a:lnTo>
                <a:lnTo>
                  <a:pt x="779462" y="1597570"/>
                </a:lnTo>
                <a:lnTo>
                  <a:pt x="798512" y="1635670"/>
                </a:lnTo>
                <a:lnTo>
                  <a:pt x="817562" y="1673770"/>
                </a:lnTo>
                <a:lnTo>
                  <a:pt x="833437" y="1710283"/>
                </a:lnTo>
                <a:lnTo>
                  <a:pt x="849312" y="1751558"/>
                </a:lnTo>
                <a:lnTo>
                  <a:pt x="865187" y="1797595"/>
                </a:lnTo>
                <a:lnTo>
                  <a:pt x="876299" y="1849983"/>
                </a:lnTo>
                <a:lnTo>
                  <a:pt x="882649" y="1910308"/>
                </a:lnTo>
                <a:lnTo>
                  <a:pt x="885824" y="1978570"/>
                </a:lnTo>
                <a:lnTo>
                  <a:pt x="882649" y="2046833"/>
                </a:lnTo>
                <a:lnTo>
                  <a:pt x="876299" y="2107158"/>
                </a:lnTo>
                <a:lnTo>
                  <a:pt x="865187" y="2159545"/>
                </a:lnTo>
                <a:lnTo>
                  <a:pt x="849312" y="2205583"/>
                </a:lnTo>
                <a:lnTo>
                  <a:pt x="833437" y="2246858"/>
                </a:lnTo>
                <a:lnTo>
                  <a:pt x="817562" y="2283370"/>
                </a:lnTo>
                <a:lnTo>
                  <a:pt x="798512" y="2321470"/>
                </a:lnTo>
                <a:lnTo>
                  <a:pt x="779462" y="2359570"/>
                </a:lnTo>
                <a:lnTo>
                  <a:pt x="760412" y="2396083"/>
                </a:lnTo>
                <a:lnTo>
                  <a:pt x="744537" y="2437358"/>
                </a:lnTo>
                <a:lnTo>
                  <a:pt x="730249" y="2483395"/>
                </a:lnTo>
                <a:lnTo>
                  <a:pt x="719137" y="2535782"/>
                </a:lnTo>
                <a:lnTo>
                  <a:pt x="711199" y="2596108"/>
                </a:lnTo>
                <a:lnTo>
                  <a:pt x="709612" y="2664370"/>
                </a:lnTo>
                <a:lnTo>
                  <a:pt x="711199" y="2732633"/>
                </a:lnTo>
                <a:lnTo>
                  <a:pt x="719137" y="2792958"/>
                </a:lnTo>
                <a:lnTo>
                  <a:pt x="730249" y="2845345"/>
                </a:lnTo>
                <a:lnTo>
                  <a:pt x="744537" y="2891383"/>
                </a:lnTo>
                <a:lnTo>
                  <a:pt x="760412" y="2932658"/>
                </a:lnTo>
                <a:lnTo>
                  <a:pt x="779462" y="2969170"/>
                </a:lnTo>
                <a:lnTo>
                  <a:pt x="798512" y="3007270"/>
                </a:lnTo>
                <a:lnTo>
                  <a:pt x="817562" y="3045370"/>
                </a:lnTo>
                <a:lnTo>
                  <a:pt x="833437" y="3081883"/>
                </a:lnTo>
                <a:lnTo>
                  <a:pt x="849312" y="3123158"/>
                </a:lnTo>
                <a:lnTo>
                  <a:pt x="865187" y="3169195"/>
                </a:lnTo>
                <a:lnTo>
                  <a:pt x="876299" y="3221583"/>
                </a:lnTo>
                <a:lnTo>
                  <a:pt x="882649" y="3281908"/>
                </a:lnTo>
                <a:lnTo>
                  <a:pt x="885824" y="3348582"/>
                </a:lnTo>
                <a:lnTo>
                  <a:pt x="882649" y="3418433"/>
                </a:lnTo>
                <a:lnTo>
                  <a:pt x="876299" y="3478758"/>
                </a:lnTo>
                <a:lnTo>
                  <a:pt x="865187" y="3531145"/>
                </a:lnTo>
                <a:lnTo>
                  <a:pt x="849312" y="3577183"/>
                </a:lnTo>
                <a:lnTo>
                  <a:pt x="833437" y="3618458"/>
                </a:lnTo>
                <a:lnTo>
                  <a:pt x="817562" y="3654970"/>
                </a:lnTo>
                <a:lnTo>
                  <a:pt x="798512" y="3693070"/>
                </a:lnTo>
                <a:lnTo>
                  <a:pt x="779462" y="3731170"/>
                </a:lnTo>
                <a:lnTo>
                  <a:pt x="760412" y="3767683"/>
                </a:lnTo>
                <a:lnTo>
                  <a:pt x="744537" y="3808958"/>
                </a:lnTo>
                <a:lnTo>
                  <a:pt x="730249" y="3854995"/>
                </a:lnTo>
                <a:lnTo>
                  <a:pt x="719137" y="3907383"/>
                </a:lnTo>
                <a:lnTo>
                  <a:pt x="711199" y="3967708"/>
                </a:lnTo>
                <a:lnTo>
                  <a:pt x="709612" y="4035970"/>
                </a:lnTo>
                <a:lnTo>
                  <a:pt x="711199" y="4104233"/>
                </a:lnTo>
                <a:lnTo>
                  <a:pt x="719137" y="4164557"/>
                </a:lnTo>
                <a:lnTo>
                  <a:pt x="730249" y="4216946"/>
                </a:lnTo>
                <a:lnTo>
                  <a:pt x="744537" y="4262982"/>
                </a:lnTo>
                <a:lnTo>
                  <a:pt x="760412" y="4304258"/>
                </a:lnTo>
                <a:lnTo>
                  <a:pt x="779462" y="4340770"/>
                </a:lnTo>
                <a:lnTo>
                  <a:pt x="817562" y="4416970"/>
                </a:lnTo>
                <a:lnTo>
                  <a:pt x="833437" y="4453483"/>
                </a:lnTo>
                <a:lnTo>
                  <a:pt x="849312" y="4494758"/>
                </a:lnTo>
                <a:lnTo>
                  <a:pt x="865187" y="4540795"/>
                </a:lnTo>
                <a:lnTo>
                  <a:pt x="876299" y="4593183"/>
                </a:lnTo>
                <a:lnTo>
                  <a:pt x="882649" y="4653508"/>
                </a:lnTo>
                <a:lnTo>
                  <a:pt x="885824" y="4721770"/>
                </a:lnTo>
                <a:lnTo>
                  <a:pt x="882649" y="4790033"/>
                </a:lnTo>
                <a:lnTo>
                  <a:pt x="876299" y="4850357"/>
                </a:lnTo>
                <a:lnTo>
                  <a:pt x="865187" y="4902746"/>
                </a:lnTo>
                <a:lnTo>
                  <a:pt x="849312" y="4948782"/>
                </a:lnTo>
                <a:lnTo>
                  <a:pt x="833437" y="4990057"/>
                </a:lnTo>
                <a:lnTo>
                  <a:pt x="817562" y="5026570"/>
                </a:lnTo>
                <a:lnTo>
                  <a:pt x="798512" y="5064670"/>
                </a:lnTo>
                <a:lnTo>
                  <a:pt x="779462" y="5102770"/>
                </a:lnTo>
                <a:lnTo>
                  <a:pt x="760412" y="5139283"/>
                </a:lnTo>
                <a:lnTo>
                  <a:pt x="744537" y="5180558"/>
                </a:lnTo>
                <a:lnTo>
                  <a:pt x="730249" y="5226595"/>
                </a:lnTo>
                <a:lnTo>
                  <a:pt x="719137" y="5278983"/>
                </a:lnTo>
                <a:lnTo>
                  <a:pt x="711199" y="5339307"/>
                </a:lnTo>
                <a:lnTo>
                  <a:pt x="709612" y="5407570"/>
                </a:lnTo>
                <a:lnTo>
                  <a:pt x="711199" y="5475833"/>
                </a:lnTo>
                <a:lnTo>
                  <a:pt x="719137" y="5536158"/>
                </a:lnTo>
                <a:lnTo>
                  <a:pt x="730249" y="5588545"/>
                </a:lnTo>
                <a:lnTo>
                  <a:pt x="744537" y="5634583"/>
                </a:lnTo>
                <a:lnTo>
                  <a:pt x="760412" y="5675858"/>
                </a:lnTo>
                <a:lnTo>
                  <a:pt x="779462" y="5712371"/>
                </a:lnTo>
                <a:lnTo>
                  <a:pt x="798512" y="5750471"/>
                </a:lnTo>
                <a:lnTo>
                  <a:pt x="817562" y="5788571"/>
                </a:lnTo>
                <a:lnTo>
                  <a:pt x="833437" y="5825083"/>
                </a:lnTo>
                <a:lnTo>
                  <a:pt x="849312" y="5866358"/>
                </a:lnTo>
                <a:lnTo>
                  <a:pt x="865187" y="5912395"/>
                </a:lnTo>
                <a:lnTo>
                  <a:pt x="876299" y="5964783"/>
                </a:lnTo>
                <a:lnTo>
                  <a:pt x="882649" y="6025108"/>
                </a:lnTo>
                <a:lnTo>
                  <a:pt x="885824" y="6093370"/>
                </a:lnTo>
                <a:lnTo>
                  <a:pt x="885703" y="6095988"/>
                </a:lnTo>
                <a:close/>
              </a:path>
            </a:pathLst>
          </a:custGeom>
          <a:solidFill>
            <a:schemeClr val="tx2"/>
          </a:solidFill>
          <a:ln w="0">
            <a:noFill/>
            <a:prstDash val="solid"/>
            <a:round/>
            <a:headEnd/>
            <a:tailEnd/>
          </a:ln>
        </p:spPr>
      </p:sp>
      <p:sp>
        <p:nvSpPr>
          <p:cNvPr id="2" name="TextBox 1">
            <a:extLst>
              <a:ext uri="{FF2B5EF4-FFF2-40B4-BE49-F238E27FC236}">
                <a16:creationId xmlns:a16="http://schemas.microsoft.com/office/drawing/2014/main" id="{EC9EC131-201E-10D6-D52E-DDF9952F012D}"/>
              </a:ext>
            </a:extLst>
          </p:cNvPr>
          <p:cNvSpPr txBox="1"/>
          <p:nvPr/>
        </p:nvSpPr>
        <p:spPr>
          <a:xfrm>
            <a:off x="5719070" y="873849"/>
            <a:ext cx="3191899" cy="333296"/>
          </a:xfrm>
          <a:prstGeom prst="rect">
            <a:avLst/>
          </a:prstGeom>
          <a:noFill/>
        </p:spPr>
        <p:txBody>
          <a:bodyPr wrap="none" rtlCol="0">
            <a:spAutoFit/>
          </a:bodyPr>
          <a:lstStyle/>
          <a:p>
            <a:pPr defTabSz="397764">
              <a:spcAft>
                <a:spcPts val="600"/>
              </a:spcAft>
            </a:pPr>
            <a:r>
              <a:rPr lang="en-VN" sz="1566" kern="1200">
                <a:solidFill>
                  <a:schemeClr val="tx1"/>
                </a:solidFill>
                <a:latin typeface="+mn-lt"/>
                <a:ea typeface="+mn-ea"/>
                <a:cs typeface="+mn-cs"/>
              </a:rPr>
              <a:t>In the </a:t>
            </a:r>
            <a:r>
              <a:rPr lang="en-VN" sz="1566" kern="1200">
                <a:solidFill>
                  <a:schemeClr val="tx1"/>
                </a:solidFill>
                <a:latin typeface="Courier New" panose="02070309020205020404" pitchFamily="49" charset="0"/>
                <a:ea typeface="+mn-ea"/>
                <a:cs typeface="Courier New" panose="02070309020205020404" pitchFamily="49" charset="0"/>
              </a:rPr>
              <a:t>main.tf</a:t>
            </a:r>
            <a:r>
              <a:rPr lang="en-VN" sz="1566" kern="1200">
                <a:solidFill>
                  <a:schemeClr val="tx1"/>
                </a:solidFill>
                <a:latin typeface="+mn-lt"/>
                <a:ea typeface="+mn-ea"/>
                <a:cs typeface="+mn-cs"/>
              </a:rPr>
              <a:t> file of Root Module</a:t>
            </a:r>
            <a:endParaRPr lang="en-VN"/>
          </a:p>
        </p:txBody>
      </p:sp>
      <p:pic>
        <p:nvPicPr>
          <p:cNvPr id="6" name="Picture 5" descr="A screen shot of a computer code&#10;&#10;Description automatically generated">
            <a:extLst>
              <a:ext uri="{FF2B5EF4-FFF2-40B4-BE49-F238E27FC236}">
                <a16:creationId xmlns:a16="http://schemas.microsoft.com/office/drawing/2014/main" id="{A852CFD5-9651-10A4-2416-02DF2025D5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650" y="656573"/>
            <a:ext cx="3943509" cy="5027974"/>
          </a:xfrm>
          <a:prstGeom prst="rect">
            <a:avLst/>
          </a:prstGeom>
        </p:spPr>
      </p:pic>
      <p:sp>
        <p:nvSpPr>
          <p:cNvPr id="7" name="TextBox 6">
            <a:extLst>
              <a:ext uri="{FF2B5EF4-FFF2-40B4-BE49-F238E27FC236}">
                <a16:creationId xmlns:a16="http://schemas.microsoft.com/office/drawing/2014/main" id="{379C0BE2-947B-9EAF-C18E-9BAE60DE2158}"/>
              </a:ext>
            </a:extLst>
          </p:cNvPr>
          <p:cNvSpPr txBox="1"/>
          <p:nvPr/>
        </p:nvSpPr>
        <p:spPr>
          <a:xfrm>
            <a:off x="5719070" y="1326970"/>
            <a:ext cx="5064079" cy="2594685"/>
          </a:xfrm>
          <a:prstGeom prst="rect">
            <a:avLst/>
          </a:prstGeom>
          <a:noFill/>
        </p:spPr>
        <p:txBody>
          <a:bodyPr wrap="none" rtlCol="0">
            <a:spAutoFit/>
          </a:bodyPr>
          <a:lstStyle/>
          <a:p>
            <a:pPr marL="248603" indent="-248603" defTabSz="397764">
              <a:spcAft>
                <a:spcPts val="600"/>
              </a:spcAft>
              <a:buFontTx/>
              <a:buChar char="-"/>
            </a:pPr>
            <a:r>
              <a:rPr lang="en-VN" sz="1566" dirty="0"/>
              <a:t>The </a:t>
            </a:r>
            <a:r>
              <a:rPr lang="en-VN" sz="1566" dirty="0">
                <a:latin typeface="Courier New" panose="02070309020205020404" pitchFamily="49" charset="0"/>
                <a:cs typeface="Courier New" panose="02070309020205020404" pitchFamily="49" charset="0"/>
              </a:rPr>
              <a:t>project_name </a:t>
            </a:r>
            <a:r>
              <a:rPr lang="en-VN" sz="1566" dirty="0"/>
              <a:t>variable is a project indetifier.</a:t>
            </a:r>
            <a:endParaRPr lang="en-VN" sz="1566" kern="1200" dirty="0">
              <a:solidFill>
                <a:schemeClr val="tx1"/>
              </a:solidFill>
              <a:latin typeface="+mn-lt"/>
              <a:ea typeface="+mn-ea"/>
              <a:cs typeface="+mn-cs"/>
            </a:endParaRPr>
          </a:p>
          <a:p>
            <a:pPr marL="248603" indent="-248603" defTabSz="397764">
              <a:spcAft>
                <a:spcPts val="600"/>
              </a:spcAft>
              <a:buFontTx/>
              <a:buChar char="-"/>
            </a:pPr>
            <a:endParaRPr lang="en-VN" sz="1566" dirty="0"/>
          </a:p>
          <a:p>
            <a:pPr marL="248603" indent="-248603" defTabSz="397764">
              <a:spcAft>
                <a:spcPts val="600"/>
              </a:spcAft>
              <a:buFontTx/>
              <a:buChar char="-"/>
            </a:pPr>
            <a:r>
              <a:rPr lang="en-VN" sz="1566" kern="1200" dirty="0">
                <a:solidFill>
                  <a:schemeClr val="tx1"/>
                </a:solidFill>
                <a:latin typeface="+mn-lt"/>
                <a:ea typeface="+mn-ea"/>
                <a:cs typeface="+mn-cs"/>
              </a:rPr>
              <a:t>Each child</a:t>
            </a:r>
            <a:r>
              <a:rPr lang="en-US" sz="1566" kern="1200" dirty="0">
                <a:solidFill>
                  <a:schemeClr val="tx1"/>
                </a:solidFill>
                <a:latin typeface="+mn-lt"/>
                <a:ea typeface="+mn-ea"/>
                <a:cs typeface="+mn-cs"/>
              </a:rPr>
              <a:t> uses </a:t>
            </a:r>
            <a:r>
              <a:rPr lang="en-US" sz="1566" kern="1200" dirty="0" err="1">
                <a:solidFill>
                  <a:schemeClr val="tx1"/>
                </a:solidFill>
                <a:latin typeface="Courier New" panose="02070309020205020404" pitchFamily="49" charset="0"/>
                <a:ea typeface="+mn-ea"/>
                <a:cs typeface="Courier New" panose="02070309020205020404" pitchFamily="49" charset="0"/>
              </a:rPr>
              <a:t>local.project_name</a:t>
            </a:r>
            <a:r>
              <a:rPr lang="en-US" sz="1566" kern="1200" dirty="0">
                <a:solidFill>
                  <a:schemeClr val="tx1"/>
                </a:solidFill>
                <a:latin typeface="Courier New" panose="02070309020205020404" pitchFamily="49" charset="0"/>
                <a:ea typeface="+mn-ea"/>
                <a:cs typeface="Courier New" panose="02070309020205020404" pitchFamily="49" charset="0"/>
              </a:rPr>
              <a:t> </a:t>
            </a:r>
            <a:r>
              <a:rPr lang="en-US" sz="1566" kern="1200" dirty="0">
                <a:solidFill>
                  <a:schemeClr val="tx1"/>
                </a:solidFill>
                <a:latin typeface="+mn-lt"/>
                <a:ea typeface="+mn-ea"/>
                <a:cs typeface="+mn-cs"/>
              </a:rPr>
              <a:t>for resource </a:t>
            </a:r>
          </a:p>
          <a:p>
            <a:pPr defTabSz="397764">
              <a:spcAft>
                <a:spcPts val="600"/>
              </a:spcAft>
            </a:pPr>
            <a:r>
              <a:rPr lang="en-US" sz="1566" kern="1200" dirty="0">
                <a:solidFill>
                  <a:schemeClr val="tx1"/>
                </a:solidFill>
                <a:latin typeface="+mn-lt"/>
                <a:ea typeface="+mn-ea"/>
                <a:cs typeface="+mn-cs"/>
              </a:rPr>
              <a:t>naming. </a:t>
            </a:r>
          </a:p>
          <a:p>
            <a:pPr defTabSz="397764">
              <a:spcAft>
                <a:spcPts val="600"/>
              </a:spcAft>
            </a:pPr>
            <a:endParaRPr lang="en-US" sz="1566" kern="1200" dirty="0">
              <a:solidFill>
                <a:schemeClr val="tx1"/>
              </a:solidFill>
              <a:latin typeface="+mn-lt"/>
              <a:ea typeface="+mn-ea"/>
              <a:cs typeface="+mn-cs"/>
            </a:endParaRPr>
          </a:p>
          <a:p>
            <a:pPr marL="248603" indent="-248603" defTabSz="397764">
              <a:spcAft>
                <a:spcPts val="600"/>
              </a:spcAft>
              <a:buFontTx/>
              <a:buChar char="-"/>
            </a:pPr>
            <a:r>
              <a:rPr lang="en-US" sz="1566" kern="1200" dirty="0">
                <a:solidFill>
                  <a:schemeClr val="tx1"/>
                </a:solidFill>
                <a:latin typeface="+mn-lt"/>
                <a:ea typeface="+mn-ea"/>
                <a:cs typeface="+mn-cs"/>
              </a:rPr>
              <a:t>Nested child modules are sourced from a local modules </a:t>
            </a:r>
          </a:p>
          <a:p>
            <a:pPr defTabSz="397764">
              <a:spcAft>
                <a:spcPts val="600"/>
              </a:spcAft>
            </a:pPr>
            <a:r>
              <a:rPr lang="en-US" sz="1566" kern="1200" dirty="0">
                <a:solidFill>
                  <a:schemeClr val="tx1"/>
                </a:solidFill>
                <a:latin typeface="+mn-lt"/>
                <a:ea typeface="+mn-ea"/>
                <a:cs typeface="+mn-cs"/>
              </a:rPr>
              <a:t>directory. </a:t>
            </a:r>
          </a:p>
          <a:p>
            <a:pPr>
              <a:spcAft>
                <a:spcPts val="600"/>
              </a:spcAft>
            </a:pPr>
            <a:endParaRPr lang="en-VN" dirty="0"/>
          </a:p>
        </p:txBody>
      </p:sp>
    </p:spTree>
    <p:extLst>
      <p:ext uri="{BB962C8B-B14F-4D97-AF65-F5344CB8AC3E}">
        <p14:creationId xmlns:p14="http://schemas.microsoft.com/office/powerpoint/2010/main" val="3856443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A42EE89-46A6-4616-987D-6468BC707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3300" cy="69977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5A29992-9794-4D64-AB37-EA803ED6C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764717" y="329114"/>
            <a:ext cx="903870" cy="12433300"/>
          </a:xfrm>
          <a:custGeom>
            <a:avLst/>
            <a:gdLst>
              <a:gd name="connsiteX0" fmla="*/ 885825 w 885825"/>
              <a:gd name="connsiteY0" fmla="*/ 6098626 h 12192000"/>
              <a:gd name="connsiteX1" fmla="*/ 882650 w 885825"/>
              <a:gd name="connsiteY1" fmla="*/ 6166889 h 12192000"/>
              <a:gd name="connsiteX2" fmla="*/ 876300 w 885825"/>
              <a:gd name="connsiteY2" fmla="*/ 6227214 h 12192000"/>
              <a:gd name="connsiteX3" fmla="*/ 865188 w 885825"/>
              <a:gd name="connsiteY3" fmla="*/ 6279601 h 12192000"/>
              <a:gd name="connsiteX4" fmla="*/ 849313 w 885825"/>
              <a:gd name="connsiteY4" fmla="*/ 6325639 h 12192000"/>
              <a:gd name="connsiteX5" fmla="*/ 833438 w 885825"/>
              <a:gd name="connsiteY5" fmla="*/ 6366914 h 12192000"/>
              <a:gd name="connsiteX6" fmla="*/ 817563 w 885825"/>
              <a:gd name="connsiteY6" fmla="*/ 6403426 h 12192000"/>
              <a:gd name="connsiteX7" fmla="*/ 798513 w 885825"/>
              <a:gd name="connsiteY7" fmla="*/ 6441526 h 12192000"/>
              <a:gd name="connsiteX8" fmla="*/ 779463 w 885825"/>
              <a:gd name="connsiteY8" fmla="*/ 6479626 h 12192000"/>
              <a:gd name="connsiteX9" fmla="*/ 760413 w 885825"/>
              <a:gd name="connsiteY9" fmla="*/ 6516139 h 12192000"/>
              <a:gd name="connsiteX10" fmla="*/ 744538 w 885825"/>
              <a:gd name="connsiteY10" fmla="*/ 6557414 h 12192000"/>
              <a:gd name="connsiteX11" fmla="*/ 730250 w 885825"/>
              <a:gd name="connsiteY11" fmla="*/ 6603451 h 12192000"/>
              <a:gd name="connsiteX12" fmla="*/ 719138 w 885825"/>
              <a:gd name="connsiteY12" fmla="*/ 6655839 h 12192000"/>
              <a:gd name="connsiteX13" fmla="*/ 711200 w 885825"/>
              <a:gd name="connsiteY13" fmla="*/ 6716164 h 12192000"/>
              <a:gd name="connsiteX14" fmla="*/ 709613 w 885825"/>
              <a:gd name="connsiteY14" fmla="*/ 6784426 h 12192000"/>
              <a:gd name="connsiteX15" fmla="*/ 711200 w 885825"/>
              <a:gd name="connsiteY15" fmla="*/ 6852689 h 12192000"/>
              <a:gd name="connsiteX16" fmla="*/ 719138 w 885825"/>
              <a:gd name="connsiteY16" fmla="*/ 6913014 h 12192000"/>
              <a:gd name="connsiteX17" fmla="*/ 730250 w 885825"/>
              <a:gd name="connsiteY17" fmla="*/ 6965401 h 12192000"/>
              <a:gd name="connsiteX18" fmla="*/ 744538 w 885825"/>
              <a:gd name="connsiteY18" fmla="*/ 7011439 h 12192000"/>
              <a:gd name="connsiteX19" fmla="*/ 760413 w 885825"/>
              <a:gd name="connsiteY19" fmla="*/ 7052714 h 12192000"/>
              <a:gd name="connsiteX20" fmla="*/ 779463 w 885825"/>
              <a:gd name="connsiteY20" fmla="*/ 7089226 h 12192000"/>
              <a:gd name="connsiteX21" fmla="*/ 798513 w 885825"/>
              <a:gd name="connsiteY21" fmla="*/ 7127326 h 12192000"/>
              <a:gd name="connsiteX22" fmla="*/ 817563 w 885825"/>
              <a:gd name="connsiteY22" fmla="*/ 7165426 h 12192000"/>
              <a:gd name="connsiteX23" fmla="*/ 833438 w 885825"/>
              <a:gd name="connsiteY23" fmla="*/ 7201939 h 12192000"/>
              <a:gd name="connsiteX24" fmla="*/ 849313 w 885825"/>
              <a:gd name="connsiteY24" fmla="*/ 7243214 h 12192000"/>
              <a:gd name="connsiteX25" fmla="*/ 865188 w 885825"/>
              <a:gd name="connsiteY25" fmla="*/ 7289251 h 12192000"/>
              <a:gd name="connsiteX26" fmla="*/ 876300 w 885825"/>
              <a:gd name="connsiteY26" fmla="*/ 7341639 h 12192000"/>
              <a:gd name="connsiteX27" fmla="*/ 882650 w 885825"/>
              <a:gd name="connsiteY27" fmla="*/ 7401964 h 12192000"/>
              <a:gd name="connsiteX28" fmla="*/ 885825 w 885825"/>
              <a:gd name="connsiteY28" fmla="*/ 7470226 h 12192000"/>
              <a:gd name="connsiteX29" fmla="*/ 882650 w 885825"/>
              <a:gd name="connsiteY29" fmla="*/ 7538489 h 12192000"/>
              <a:gd name="connsiteX30" fmla="*/ 876300 w 885825"/>
              <a:gd name="connsiteY30" fmla="*/ 7598814 h 12192000"/>
              <a:gd name="connsiteX31" fmla="*/ 865188 w 885825"/>
              <a:gd name="connsiteY31" fmla="*/ 7651201 h 12192000"/>
              <a:gd name="connsiteX32" fmla="*/ 849313 w 885825"/>
              <a:gd name="connsiteY32" fmla="*/ 7697239 h 12192000"/>
              <a:gd name="connsiteX33" fmla="*/ 833438 w 885825"/>
              <a:gd name="connsiteY33" fmla="*/ 7738514 h 12192000"/>
              <a:gd name="connsiteX34" fmla="*/ 817563 w 885825"/>
              <a:gd name="connsiteY34" fmla="*/ 7775026 h 12192000"/>
              <a:gd name="connsiteX35" fmla="*/ 798513 w 885825"/>
              <a:gd name="connsiteY35" fmla="*/ 7813126 h 12192000"/>
              <a:gd name="connsiteX36" fmla="*/ 779463 w 885825"/>
              <a:gd name="connsiteY36" fmla="*/ 7851226 h 12192000"/>
              <a:gd name="connsiteX37" fmla="*/ 760413 w 885825"/>
              <a:gd name="connsiteY37" fmla="*/ 7887739 h 12192000"/>
              <a:gd name="connsiteX38" fmla="*/ 744538 w 885825"/>
              <a:gd name="connsiteY38" fmla="*/ 7929014 h 12192000"/>
              <a:gd name="connsiteX39" fmla="*/ 730250 w 885825"/>
              <a:gd name="connsiteY39" fmla="*/ 7975051 h 12192000"/>
              <a:gd name="connsiteX40" fmla="*/ 719138 w 885825"/>
              <a:gd name="connsiteY40" fmla="*/ 8027439 h 12192000"/>
              <a:gd name="connsiteX41" fmla="*/ 711200 w 885825"/>
              <a:gd name="connsiteY41" fmla="*/ 8087764 h 12192000"/>
              <a:gd name="connsiteX42" fmla="*/ 709613 w 885825"/>
              <a:gd name="connsiteY42" fmla="*/ 8156026 h 12192000"/>
              <a:gd name="connsiteX43" fmla="*/ 711200 w 885825"/>
              <a:gd name="connsiteY43" fmla="*/ 8224289 h 12192000"/>
              <a:gd name="connsiteX44" fmla="*/ 719138 w 885825"/>
              <a:gd name="connsiteY44" fmla="*/ 8284614 h 12192000"/>
              <a:gd name="connsiteX45" fmla="*/ 730250 w 885825"/>
              <a:gd name="connsiteY45" fmla="*/ 8337001 h 12192000"/>
              <a:gd name="connsiteX46" fmla="*/ 744538 w 885825"/>
              <a:gd name="connsiteY46" fmla="*/ 8383039 h 12192000"/>
              <a:gd name="connsiteX47" fmla="*/ 760413 w 885825"/>
              <a:gd name="connsiteY47" fmla="*/ 8424314 h 12192000"/>
              <a:gd name="connsiteX48" fmla="*/ 779463 w 885825"/>
              <a:gd name="connsiteY48" fmla="*/ 8460826 h 12192000"/>
              <a:gd name="connsiteX49" fmla="*/ 798513 w 885825"/>
              <a:gd name="connsiteY49" fmla="*/ 8498926 h 12192000"/>
              <a:gd name="connsiteX50" fmla="*/ 817563 w 885825"/>
              <a:gd name="connsiteY50" fmla="*/ 8537026 h 12192000"/>
              <a:gd name="connsiteX51" fmla="*/ 833438 w 885825"/>
              <a:gd name="connsiteY51" fmla="*/ 8573540 h 12192000"/>
              <a:gd name="connsiteX52" fmla="*/ 849313 w 885825"/>
              <a:gd name="connsiteY52" fmla="*/ 8614814 h 12192000"/>
              <a:gd name="connsiteX53" fmla="*/ 865188 w 885825"/>
              <a:gd name="connsiteY53" fmla="*/ 8660852 h 12192000"/>
              <a:gd name="connsiteX54" fmla="*/ 876300 w 885825"/>
              <a:gd name="connsiteY54" fmla="*/ 8713240 h 12192000"/>
              <a:gd name="connsiteX55" fmla="*/ 882650 w 885825"/>
              <a:gd name="connsiteY55" fmla="*/ 8773564 h 12192000"/>
              <a:gd name="connsiteX56" fmla="*/ 885825 w 885825"/>
              <a:gd name="connsiteY56" fmla="*/ 8840240 h 12192000"/>
              <a:gd name="connsiteX57" fmla="*/ 882650 w 885825"/>
              <a:gd name="connsiteY57" fmla="*/ 8910090 h 12192000"/>
              <a:gd name="connsiteX58" fmla="*/ 876300 w 885825"/>
              <a:gd name="connsiteY58" fmla="*/ 8970414 h 12192000"/>
              <a:gd name="connsiteX59" fmla="*/ 865188 w 885825"/>
              <a:gd name="connsiteY59" fmla="*/ 9022802 h 12192000"/>
              <a:gd name="connsiteX60" fmla="*/ 849313 w 885825"/>
              <a:gd name="connsiteY60" fmla="*/ 9068840 h 12192000"/>
              <a:gd name="connsiteX61" fmla="*/ 833438 w 885825"/>
              <a:gd name="connsiteY61" fmla="*/ 9110114 h 12192000"/>
              <a:gd name="connsiteX62" fmla="*/ 817563 w 885825"/>
              <a:gd name="connsiteY62" fmla="*/ 9146628 h 12192000"/>
              <a:gd name="connsiteX63" fmla="*/ 798513 w 885825"/>
              <a:gd name="connsiteY63" fmla="*/ 9184728 h 12192000"/>
              <a:gd name="connsiteX64" fmla="*/ 779463 w 885825"/>
              <a:gd name="connsiteY64" fmla="*/ 9222828 h 12192000"/>
              <a:gd name="connsiteX65" fmla="*/ 760413 w 885825"/>
              <a:gd name="connsiteY65" fmla="*/ 9259340 h 12192000"/>
              <a:gd name="connsiteX66" fmla="*/ 744538 w 885825"/>
              <a:gd name="connsiteY66" fmla="*/ 9300614 h 12192000"/>
              <a:gd name="connsiteX67" fmla="*/ 730250 w 885825"/>
              <a:gd name="connsiteY67" fmla="*/ 9346652 h 12192000"/>
              <a:gd name="connsiteX68" fmla="*/ 719138 w 885825"/>
              <a:gd name="connsiteY68" fmla="*/ 9399040 h 12192000"/>
              <a:gd name="connsiteX69" fmla="*/ 711200 w 885825"/>
              <a:gd name="connsiteY69" fmla="*/ 9459364 h 12192000"/>
              <a:gd name="connsiteX70" fmla="*/ 709613 w 885825"/>
              <a:gd name="connsiteY70" fmla="*/ 9527628 h 12192000"/>
              <a:gd name="connsiteX71" fmla="*/ 711200 w 885825"/>
              <a:gd name="connsiteY71" fmla="*/ 9595890 h 12192000"/>
              <a:gd name="connsiteX72" fmla="*/ 719138 w 885825"/>
              <a:gd name="connsiteY72" fmla="*/ 9656214 h 12192000"/>
              <a:gd name="connsiteX73" fmla="*/ 730250 w 885825"/>
              <a:gd name="connsiteY73" fmla="*/ 9708602 h 12192000"/>
              <a:gd name="connsiteX74" fmla="*/ 744538 w 885825"/>
              <a:gd name="connsiteY74" fmla="*/ 9754640 h 12192000"/>
              <a:gd name="connsiteX75" fmla="*/ 760413 w 885825"/>
              <a:gd name="connsiteY75" fmla="*/ 9795914 h 12192000"/>
              <a:gd name="connsiteX76" fmla="*/ 779463 w 885825"/>
              <a:gd name="connsiteY76" fmla="*/ 9832428 h 12192000"/>
              <a:gd name="connsiteX77" fmla="*/ 817563 w 885825"/>
              <a:gd name="connsiteY77" fmla="*/ 9908628 h 12192000"/>
              <a:gd name="connsiteX78" fmla="*/ 833438 w 885825"/>
              <a:gd name="connsiteY78" fmla="*/ 9945140 h 12192000"/>
              <a:gd name="connsiteX79" fmla="*/ 849313 w 885825"/>
              <a:gd name="connsiteY79" fmla="*/ 9986414 h 12192000"/>
              <a:gd name="connsiteX80" fmla="*/ 865188 w 885825"/>
              <a:gd name="connsiteY80" fmla="*/ 10032452 h 12192000"/>
              <a:gd name="connsiteX81" fmla="*/ 876300 w 885825"/>
              <a:gd name="connsiteY81" fmla="*/ 10084840 h 12192000"/>
              <a:gd name="connsiteX82" fmla="*/ 882650 w 885825"/>
              <a:gd name="connsiteY82" fmla="*/ 10145164 h 12192000"/>
              <a:gd name="connsiteX83" fmla="*/ 885825 w 885825"/>
              <a:gd name="connsiteY83" fmla="*/ 10213428 h 12192000"/>
              <a:gd name="connsiteX84" fmla="*/ 882650 w 885825"/>
              <a:gd name="connsiteY84" fmla="*/ 10281690 h 12192000"/>
              <a:gd name="connsiteX85" fmla="*/ 876300 w 885825"/>
              <a:gd name="connsiteY85" fmla="*/ 10342014 h 12192000"/>
              <a:gd name="connsiteX86" fmla="*/ 865188 w 885825"/>
              <a:gd name="connsiteY86" fmla="*/ 10394402 h 12192000"/>
              <a:gd name="connsiteX87" fmla="*/ 849313 w 885825"/>
              <a:gd name="connsiteY87" fmla="*/ 10440440 h 12192000"/>
              <a:gd name="connsiteX88" fmla="*/ 833438 w 885825"/>
              <a:gd name="connsiteY88" fmla="*/ 10481714 h 12192000"/>
              <a:gd name="connsiteX89" fmla="*/ 817563 w 885825"/>
              <a:gd name="connsiteY89" fmla="*/ 10518228 h 12192000"/>
              <a:gd name="connsiteX90" fmla="*/ 798513 w 885825"/>
              <a:gd name="connsiteY90" fmla="*/ 10556328 h 12192000"/>
              <a:gd name="connsiteX91" fmla="*/ 779463 w 885825"/>
              <a:gd name="connsiteY91" fmla="*/ 10594428 h 12192000"/>
              <a:gd name="connsiteX92" fmla="*/ 760413 w 885825"/>
              <a:gd name="connsiteY92" fmla="*/ 10630940 h 12192000"/>
              <a:gd name="connsiteX93" fmla="*/ 744538 w 885825"/>
              <a:gd name="connsiteY93" fmla="*/ 10672214 h 12192000"/>
              <a:gd name="connsiteX94" fmla="*/ 730250 w 885825"/>
              <a:gd name="connsiteY94" fmla="*/ 10718252 h 12192000"/>
              <a:gd name="connsiteX95" fmla="*/ 719138 w 885825"/>
              <a:gd name="connsiteY95" fmla="*/ 10770640 h 12192000"/>
              <a:gd name="connsiteX96" fmla="*/ 711200 w 885825"/>
              <a:gd name="connsiteY96" fmla="*/ 10830964 h 12192000"/>
              <a:gd name="connsiteX97" fmla="*/ 709613 w 885825"/>
              <a:gd name="connsiteY97" fmla="*/ 10899228 h 12192000"/>
              <a:gd name="connsiteX98" fmla="*/ 711200 w 885825"/>
              <a:gd name="connsiteY98" fmla="*/ 10967490 h 12192000"/>
              <a:gd name="connsiteX99" fmla="*/ 719138 w 885825"/>
              <a:gd name="connsiteY99" fmla="*/ 11027814 h 12192000"/>
              <a:gd name="connsiteX100" fmla="*/ 730250 w 885825"/>
              <a:gd name="connsiteY100" fmla="*/ 11080202 h 12192000"/>
              <a:gd name="connsiteX101" fmla="*/ 744538 w 885825"/>
              <a:gd name="connsiteY101" fmla="*/ 11126240 h 12192000"/>
              <a:gd name="connsiteX102" fmla="*/ 760413 w 885825"/>
              <a:gd name="connsiteY102" fmla="*/ 11167514 h 12192000"/>
              <a:gd name="connsiteX103" fmla="*/ 779463 w 885825"/>
              <a:gd name="connsiteY103" fmla="*/ 11204028 h 12192000"/>
              <a:gd name="connsiteX104" fmla="*/ 798513 w 885825"/>
              <a:gd name="connsiteY104" fmla="*/ 11242128 h 12192000"/>
              <a:gd name="connsiteX105" fmla="*/ 817563 w 885825"/>
              <a:gd name="connsiteY105" fmla="*/ 11280228 h 12192000"/>
              <a:gd name="connsiteX106" fmla="*/ 833438 w 885825"/>
              <a:gd name="connsiteY106" fmla="*/ 11316740 h 12192000"/>
              <a:gd name="connsiteX107" fmla="*/ 849313 w 885825"/>
              <a:gd name="connsiteY107" fmla="*/ 11358014 h 12192000"/>
              <a:gd name="connsiteX108" fmla="*/ 865188 w 885825"/>
              <a:gd name="connsiteY108" fmla="*/ 11404052 h 12192000"/>
              <a:gd name="connsiteX109" fmla="*/ 876300 w 885825"/>
              <a:gd name="connsiteY109" fmla="*/ 11456440 h 12192000"/>
              <a:gd name="connsiteX110" fmla="*/ 882650 w 885825"/>
              <a:gd name="connsiteY110" fmla="*/ 11516764 h 12192000"/>
              <a:gd name="connsiteX111" fmla="*/ 885825 w 885825"/>
              <a:gd name="connsiteY111" fmla="*/ 11585028 h 12192000"/>
              <a:gd name="connsiteX112" fmla="*/ 882650 w 885825"/>
              <a:gd name="connsiteY112" fmla="*/ 11653290 h 12192000"/>
              <a:gd name="connsiteX113" fmla="*/ 876300 w 885825"/>
              <a:gd name="connsiteY113" fmla="*/ 11713614 h 12192000"/>
              <a:gd name="connsiteX114" fmla="*/ 865188 w 885825"/>
              <a:gd name="connsiteY114" fmla="*/ 11766002 h 12192000"/>
              <a:gd name="connsiteX115" fmla="*/ 849313 w 885825"/>
              <a:gd name="connsiteY115" fmla="*/ 11812040 h 12192000"/>
              <a:gd name="connsiteX116" fmla="*/ 833438 w 885825"/>
              <a:gd name="connsiteY116" fmla="*/ 11853314 h 12192000"/>
              <a:gd name="connsiteX117" fmla="*/ 817563 w 885825"/>
              <a:gd name="connsiteY117" fmla="*/ 11889828 h 12192000"/>
              <a:gd name="connsiteX118" fmla="*/ 798513 w 885825"/>
              <a:gd name="connsiteY118" fmla="*/ 11927928 h 12192000"/>
              <a:gd name="connsiteX119" fmla="*/ 779463 w 885825"/>
              <a:gd name="connsiteY119" fmla="*/ 11966028 h 12192000"/>
              <a:gd name="connsiteX120" fmla="*/ 760413 w 885825"/>
              <a:gd name="connsiteY120" fmla="*/ 12002540 h 12192000"/>
              <a:gd name="connsiteX121" fmla="*/ 744538 w 885825"/>
              <a:gd name="connsiteY121" fmla="*/ 12043814 h 12192000"/>
              <a:gd name="connsiteX122" fmla="*/ 730250 w 885825"/>
              <a:gd name="connsiteY122" fmla="*/ 12089852 h 12192000"/>
              <a:gd name="connsiteX123" fmla="*/ 719138 w 885825"/>
              <a:gd name="connsiteY123" fmla="*/ 12142240 h 12192000"/>
              <a:gd name="connsiteX124" fmla="*/ 712590 w 885825"/>
              <a:gd name="connsiteY124" fmla="*/ 12192000 h 12192000"/>
              <a:gd name="connsiteX125" fmla="*/ 0 w 885825"/>
              <a:gd name="connsiteY125" fmla="*/ 12192000 h 12192000"/>
              <a:gd name="connsiteX126" fmla="*/ 0 w 885825"/>
              <a:gd name="connsiteY126" fmla="*/ 6779170 h 12192000"/>
              <a:gd name="connsiteX127" fmla="*/ 0 w 885825"/>
              <a:gd name="connsiteY127" fmla="*/ 6779170 h 12192000"/>
              <a:gd name="connsiteX128" fmla="*/ 0 w 885825"/>
              <a:gd name="connsiteY128" fmla="*/ 0 h 12192000"/>
              <a:gd name="connsiteX129" fmla="*/ 712590 w 885825"/>
              <a:gd name="connsiteY129" fmla="*/ 0 h 12192000"/>
              <a:gd name="connsiteX130" fmla="*/ 719137 w 885825"/>
              <a:gd name="connsiteY130" fmla="*/ 49758 h 12192000"/>
              <a:gd name="connsiteX131" fmla="*/ 730249 w 885825"/>
              <a:gd name="connsiteY131" fmla="*/ 102145 h 12192000"/>
              <a:gd name="connsiteX132" fmla="*/ 744537 w 885825"/>
              <a:gd name="connsiteY132" fmla="*/ 148183 h 12192000"/>
              <a:gd name="connsiteX133" fmla="*/ 760412 w 885825"/>
              <a:gd name="connsiteY133" fmla="*/ 189458 h 12192000"/>
              <a:gd name="connsiteX134" fmla="*/ 779462 w 885825"/>
              <a:gd name="connsiteY134" fmla="*/ 225970 h 12192000"/>
              <a:gd name="connsiteX135" fmla="*/ 798512 w 885825"/>
              <a:gd name="connsiteY135" fmla="*/ 264070 h 12192000"/>
              <a:gd name="connsiteX136" fmla="*/ 817562 w 885825"/>
              <a:gd name="connsiteY136" fmla="*/ 302170 h 12192000"/>
              <a:gd name="connsiteX137" fmla="*/ 833437 w 885825"/>
              <a:gd name="connsiteY137" fmla="*/ 338683 h 12192000"/>
              <a:gd name="connsiteX138" fmla="*/ 849312 w 885825"/>
              <a:gd name="connsiteY138" fmla="*/ 379958 h 12192000"/>
              <a:gd name="connsiteX139" fmla="*/ 865187 w 885825"/>
              <a:gd name="connsiteY139" fmla="*/ 425995 h 12192000"/>
              <a:gd name="connsiteX140" fmla="*/ 876299 w 885825"/>
              <a:gd name="connsiteY140" fmla="*/ 478383 h 12192000"/>
              <a:gd name="connsiteX141" fmla="*/ 882649 w 885825"/>
              <a:gd name="connsiteY141" fmla="*/ 538708 h 12192000"/>
              <a:gd name="connsiteX142" fmla="*/ 885824 w 885825"/>
              <a:gd name="connsiteY142" fmla="*/ 606970 h 12192000"/>
              <a:gd name="connsiteX143" fmla="*/ 882649 w 885825"/>
              <a:gd name="connsiteY143" fmla="*/ 675233 h 12192000"/>
              <a:gd name="connsiteX144" fmla="*/ 876299 w 885825"/>
              <a:gd name="connsiteY144" fmla="*/ 735558 h 12192000"/>
              <a:gd name="connsiteX145" fmla="*/ 865187 w 885825"/>
              <a:gd name="connsiteY145" fmla="*/ 787945 h 12192000"/>
              <a:gd name="connsiteX146" fmla="*/ 849312 w 885825"/>
              <a:gd name="connsiteY146" fmla="*/ 833983 h 12192000"/>
              <a:gd name="connsiteX147" fmla="*/ 833437 w 885825"/>
              <a:gd name="connsiteY147" fmla="*/ 875258 h 12192000"/>
              <a:gd name="connsiteX148" fmla="*/ 817562 w 885825"/>
              <a:gd name="connsiteY148" fmla="*/ 911770 h 12192000"/>
              <a:gd name="connsiteX149" fmla="*/ 798512 w 885825"/>
              <a:gd name="connsiteY149" fmla="*/ 949870 h 12192000"/>
              <a:gd name="connsiteX150" fmla="*/ 779462 w 885825"/>
              <a:gd name="connsiteY150" fmla="*/ 987970 h 12192000"/>
              <a:gd name="connsiteX151" fmla="*/ 760412 w 885825"/>
              <a:gd name="connsiteY151" fmla="*/ 1024483 h 12192000"/>
              <a:gd name="connsiteX152" fmla="*/ 744537 w 885825"/>
              <a:gd name="connsiteY152" fmla="*/ 1065758 h 12192000"/>
              <a:gd name="connsiteX153" fmla="*/ 730249 w 885825"/>
              <a:gd name="connsiteY153" fmla="*/ 1111795 h 12192000"/>
              <a:gd name="connsiteX154" fmla="*/ 719137 w 885825"/>
              <a:gd name="connsiteY154" fmla="*/ 1164183 h 12192000"/>
              <a:gd name="connsiteX155" fmla="*/ 711199 w 885825"/>
              <a:gd name="connsiteY155" fmla="*/ 1224508 h 12192000"/>
              <a:gd name="connsiteX156" fmla="*/ 709612 w 885825"/>
              <a:gd name="connsiteY156" fmla="*/ 1292770 h 12192000"/>
              <a:gd name="connsiteX157" fmla="*/ 711199 w 885825"/>
              <a:gd name="connsiteY157" fmla="*/ 1361033 h 12192000"/>
              <a:gd name="connsiteX158" fmla="*/ 719137 w 885825"/>
              <a:gd name="connsiteY158" fmla="*/ 1421358 h 12192000"/>
              <a:gd name="connsiteX159" fmla="*/ 730249 w 885825"/>
              <a:gd name="connsiteY159" fmla="*/ 1473745 h 12192000"/>
              <a:gd name="connsiteX160" fmla="*/ 744537 w 885825"/>
              <a:gd name="connsiteY160" fmla="*/ 1519783 h 12192000"/>
              <a:gd name="connsiteX161" fmla="*/ 760412 w 885825"/>
              <a:gd name="connsiteY161" fmla="*/ 1561058 h 12192000"/>
              <a:gd name="connsiteX162" fmla="*/ 779462 w 885825"/>
              <a:gd name="connsiteY162" fmla="*/ 1597570 h 12192000"/>
              <a:gd name="connsiteX163" fmla="*/ 798512 w 885825"/>
              <a:gd name="connsiteY163" fmla="*/ 1635670 h 12192000"/>
              <a:gd name="connsiteX164" fmla="*/ 817562 w 885825"/>
              <a:gd name="connsiteY164" fmla="*/ 1673770 h 12192000"/>
              <a:gd name="connsiteX165" fmla="*/ 833437 w 885825"/>
              <a:gd name="connsiteY165" fmla="*/ 1710283 h 12192000"/>
              <a:gd name="connsiteX166" fmla="*/ 849312 w 885825"/>
              <a:gd name="connsiteY166" fmla="*/ 1751558 h 12192000"/>
              <a:gd name="connsiteX167" fmla="*/ 865187 w 885825"/>
              <a:gd name="connsiteY167" fmla="*/ 1797595 h 12192000"/>
              <a:gd name="connsiteX168" fmla="*/ 876299 w 885825"/>
              <a:gd name="connsiteY168" fmla="*/ 1849983 h 12192000"/>
              <a:gd name="connsiteX169" fmla="*/ 882649 w 885825"/>
              <a:gd name="connsiteY169" fmla="*/ 1910308 h 12192000"/>
              <a:gd name="connsiteX170" fmla="*/ 885824 w 885825"/>
              <a:gd name="connsiteY170" fmla="*/ 1978570 h 12192000"/>
              <a:gd name="connsiteX171" fmla="*/ 882649 w 885825"/>
              <a:gd name="connsiteY171" fmla="*/ 2046833 h 12192000"/>
              <a:gd name="connsiteX172" fmla="*/ 876299 w 885825"/>
              <a:gd name="connsiteY172" fmla="*/ 2107158 h 12192000"/>
              <a:gd name="connsiteX173" fmla="*/ 865187 w 885825"/>
              <a:gd name="connsiteY173" fmla="*/ 2159545 h 12192000"/>
              <a:gd name="connsiteX174" fmla="*/ 849312 w 885825"/>
              <a:gd name="connsiteY174" fmla="*/ 2205583 h 12192000"/>
              <a:gd name="connsiteX175" fmla="*/ 833437 w 885825"/>
              <a:gd name="connsiteY175" fmla="*/ 2246858 h 12192000"/>
              <a:gd name="connsiteX176" fmla="*/ 817562 w 885825"/>
              <a:gd name="connsiteY176" fmla="*/ 2283370 h 12192000"/>
              <a:gd name="connsiteX177" fmla="*/ 798512 w 885825"/>
              <a:gd name="connsiteY177" fmla="*/ 2321470 h 12192000"/>
              <a:gd name="connsiteX178" fmla="*/ 779462 w 885825"/>
              <a:gd name="connsiteY178" fmla="*/ 2359570 h 12192000"/>
              <a:gd name="connsiteX179" fmla="*/ 760412 w 885825"/>
              <a:gd name="connsiteY179" fmla="*/ 2396083 h 12192000"/>
              <a:gd name="connsiteX180" fmla="*/ 744537 w 885825"/>
              <a:gd name="connsiteY180" fmla="*/ 2437358 h 12192000"/>
              <a:gd name="connsiteX181" fmla="*/ 730249 w 885825"/>
              <a:gd name="connsiteY181" fmla="*/ 2483395 h 12192000"/>
              <a:gd name="connsiteX182" fmla="*/ 719137 w 885825"/>
              <a:gd name="connsiteY182" fmla="*/ 2535782 h 12192000"/>
              <a:gd name="connsiteX183" fmla="*/ 711199 w 885825"/>
              <a:gd name="connsiteY183" fmla="*/ 2596108 h 12192000"/>
              <a:gd name="connsiteX184" fmla="*/ 709612 w 885825"/>
              <a:gd name="connsiteY184" fmla="*/ 2664370 h 12192000"/>
              <a:gd name="connsiteX185" fmla="*/ 711199 w 885825"/>
              <a:gd name="connsiteY185" fmla="*/ 2732633 h 12192000"/>
              <a:gd name="connsiteX186" fmla="*/ 719137 w 885825"/>
              <a:gd name="connsiteY186" fmla="*/ 2792958 h 12192000"/>
              <a:gd name="connsiteX187" fmla="*/ 730249 w 885825"/>
              <a:gd name="connsiteY187" fmla="*/ 2845345 h 12192000"/>
              <a:gd name="connsiteX188" fmla="*/ 744537 w 885825"/>
              <a:gd name="connsiteY188" fmla="*/ 2891383 h 12192000"/>
              <a:gd name="connsiteX189" fmla="*/ 760412 w 885825"/>
              <a:gd name="connsiteY189" fmla="*/ 2932658 h 12192000"/>
              <a:gd name="connsiteX190" fmla="*/ 779462 w 885825"/>
              <a:gd name="connsiteY190" fmla="*/ 2969170 h 12192000"/>
              <a:gd name="connsiteX191" fmla="*/ 798512 w 885825"/>
              <a:gd name="connsiteY191" fmla="*/ 3007270 h 12192000"/>
              <a:gd name="connsiteX192" fmla="*/ 817562 w 885825"/>
              <a:gd name="connsiteY192" fmla="*/ 3045370 h 12192000"/>
              <a:gd name="connsiteX193" fmla="*/ 833437 w 885825"/>
              <a:gd name="connsiteY193" fmla="*/ 3081883 h 12192000"/>
              <a:gd name="connsiteX194" fmla="*/ 849312 w 885825"/>
              <a:gd name="connsiteY194" fmla="*/ 3123158 h 12192000"/>
              <a:gd name="connsiteX195" fmla="*/ 865187 w 885825"/>
              <a:gd name="connsiteY195" fmla="*/ 3169195 h 12192000"/>
              <a:gd name="connsiteX196" fmla="*/ 876299 w 885825"/>
              <a:gd name="connsiteY196" fmla="*/ 3221583 h 12192000"/>
              <a:gd name="connsiteX197" fmla="*/ 882649 w 885825"/>
              <a:gd name="connsiteY197" fmla="*/ 3281908 h 12192000"/>
              <a:gd name="connsiteX198" fmla="*/ 885824 w 885825"/>
              <a:gd name="connsiteY198" fmla="*/ 3348582 h 12192000"/>
              <a:gd name="connsiteX199" fmla="*/ 882649 w 885825"/>
              <a:gd name="connsiteY199" fmla="*/ 3418433 h 12192000"/>
              <a:gd name="connsiteX200" fmla="*/ 876299 w 885825"/>
              <a:gd name="connsiteY200" fmla="*/ 3478758 h 12192000"/>
              <a:gd name="connsiteX201" fmla="*/ 865187 w 885825"/>
              <a:gd name="connsiteY201" fmla="*/ 3531145 h 12192000"/>
              <a:gd name="connsiteX202" fmla="*/ 849312 w 885825"/>
              <a:gd name="connsiteY202" fmla="*/ 3577183 h 12192000"/>
              <a:gd name="connsiteX203" fmla="*/ 833437 w 885825"/>
              <a:gd name="connsiteY203" fmla="*/ 3618458 h 12192000"/>
              <a:gd name="connsiteX204" fmla="*/ 817562 w 885825"/>
              <a:gd name="connsiteY204" fmla="*/ 3654970 h 12192000"/>
              <a:gd name="connsiteX205" fmla="*/ 798512 w 885825"/>
              <a:gd name="connsiteY205" fmla="*/ 3693070 h 12192000"/>
              <a:gd name="connsiteX206" fmla="*/ 779462 w 885825"/>
              <a:gd name="connsiteY206" fmla="*/ 3731170 h 12192000"/>
              <a:gd name="connsiteX207" fmla="*/ 760412 w 885825"/>
              <a:gd name="connsiteY207" fmla="*/ 3767683 h 12192000"/>
              <a:gd name="connsiteX208" fmla="*/ 744537 w 885825"/>
              <a:gd name="connsiteY208" fmla="*/ 3808958 h 12192000"/>
              <a:gd name="connsiteX209" fmla="*/ 730249 w 885825"/>
              <a:gd name="connsiteY209" fmla="*/ 3854995 h 12192000"/>
              <a:gd name="connsiteX210" fmla="*/ 719137 w 885825"/>
              <a:gd name="connsiteY210" fmla="*/ 3907383 h 12192000"/>
              <a:gd name="connsiteX211" fmla="*/ 711199 w 885825"/>
              <a:gd name="connsiteY211" fmla="*/ 3967708 h 12192000"/>
              <a:gd name="connsiteX212" fmla="*/ 709612 w 885825"/>
              <a:gd name="connsiteY212" fmla="*/ 4035970 h 12192000"/>
              <a:gd name="connsiteX213" fmla="*/ 711199 w 885825"/>
              <a:gd name="connsiteY213" fmla="*/ 4104233 h 12192000"/>
              <a:gd name="connsiteX214" fmla="*/ 719137 w 885825"/>
              <a:gd name="connsiteY214" fmla="*/ 4164557 h 12192000"/>
              <a:gd name="connsiteX215" fmla="*/ 730249 w 885825"/>
              <a:gd name="connsiteY215" fmla="*/ 4216946 h 12192000"/>
              <a:gd name="connsiteX216" fmla="*/ 744537 w 885825"/>
              <a:gd name="connsiteY216" fmla="*/ 4262982 h 12192000"/>
              <a:gd name="connsiteX217" fmla="*/ 760412 w 885825"/>
              <a:gd name="connsiteY217" fmla="*/ 4304258 h 12192000"/>
              <a:gd name="connsiteX218" fmla="*/ 779462 w 885825"/>
              <a:gd name="connsiteY218" fmla="*/ 4340770 h 12192000"/>
              <a:gd name="connsiteX219" fmla="*/ 817562 w 885825"/>
              <a:gd name="connsiteY219" fmla="*/ 4416970 h 12192000"/>
              <a:gd name="connsiteX220" fmla="*/ 833437 w 885825"/>
              <a:gd name="connsiteY220" fmla="*/ 4453483 h 12192000"/>
              <a:gd name="connsiteX221" fmla="*/ 849312 w 885825"/>
              <a:gd name="connsiteY221" fmla="*/ 4494758 h 12192000"/>
              <a:gd name="connsiteX222" fmla="*/ 865187 w 885825"/>
              <a:gd name="connsiteY222" fmla="*/ 4540795 h 12192000"/>
              <a:gd name="connsiteX223" fmla="*/ 876299 w 885825"/>
              <a:gd name="connsiteY223" fmla="*/ 4593183 h 12192000"/>
              <a:gd name="connsiteX224" fmla="*/ 882649 w 885825"/>
              <a:gd name="connsiteY224" fmla="*/ 4653508 h 12192000"/>
              <a:gd name="connsiteX225" fmla="*/ 885824 w 885825"/>
              <a:gd name="connsiteY225" fmla="*/ 4721770 h 12192000"/>
              <a:gd name="connsiteX226" fmla="*/ 882649 w 885825"/>
              <a:gd name="connsiteY226" fmla="*/ 4790033 h 12192000"/>
              <a:gd name="connsiteX227" fmla="*/ 876299 w 885825"/>
              <a:gd name="connsiteY227" fmla="*/ 4850357 h 12192000"/>
              <a:gd name="connsiteX228" fmla="*/ 865187 w 885825"/>
              <a:gd name="connsiteY228" fmla="*/ 4902746 h 12192000"/>
              <a:gd name="connsiteX229" fmla="*/ 849312 w 885825"/>
              <a:gd name="connsiteY229" fmla="*/ 4948782 h 12192000"/>
              <a:gd name="connsiteX230" fmla="*/ 833437 w 885825"/>
              <a:gd name="connsiteY230" fmla="*/ 4990057 h 12192000"/>
              <a:gd name="connsiteX231" fmla="*/ 817562 w 885825"/>
              <a:gd name="connsiteY231" fmla="*/ 5026570 h 12192000"/>
              <a:gd name="connsiteX232" fmla="*/ 798512 w 885825"/>
              <a:gd name="connsiteY232" fmla="*/ 5064670 h 12192000"/>
              <a:gd name="connsiteX233" fmla="*/ 779462 w 885825"/>
              <a:gd name="connsiteY233" fmla="*/ 5102770 h 12192000"/>
              <a:gd name="connsiteX234" fmla="*/ 760412 w 885825"/>
              <a:gd name="connsiteY234" fmla="*/ 5139283 h 12192000"/>
              <a:gd name="connsiteX235" fmla="*/ 744537 w 885825"/>
              <a:gd name="connsiteY235" fmla="*/ 5180558 h 12192000"/>
              <a:gd name="connsiteX236" fmla="*/ 730249 w 885825"/>
              <a:gd name="connsiteY236" fmla="*/ 5226595 h 12192000"/>
              <a:gd name="connsiteX237" fmla="*/ 719137 w 885825"/>
              <a:gd name="connsiteY237" fmla="*/ 5278983 h 12192000"/>
              <a:gd name="connsiteX238" fmla="*/ 711199 w 885825"/>
              <a:gd name="connsiteY238" fmla="*/ 5339307 h 12192000"/>
              <a:gd name="connsiteX239" fmla="*/ 709612 w 885825"/>
              <a:gd name="connsiteY239" fmla="*/ 5407570 h 12192000"/>
              <a:gd name="connsiteX240" fmla="*/ 711199 w 885825"/>
              <a:gd name="connsiteY240" fmla="*/ 5475833 h 12192000"/>
              <a:gd name="connsiteX241" fmla="*/ 719137 w 885825"/>
              <a:gd name="connsiteY241" fmla="*/ 5536158 h 12192000"/>
              <a:gd name="connsiteX242" fmla="*/ 730249 w 885825"/>
              <a:gd name="connsiteY242" fmla="*/ 5588545 h 12192000"/>
              <a:gd name="connsiteX243" fmla="*/ 744537 w 885825"/>
              <a:gd name="connsiteY243" fmla="*/ 5634583 h 12192000"/>
              <a:gd name="connsiteX244" fmla="*/ 760412 w 885825"/>
              <a:gd name="connsiteY244" fmla="*/ 5675858 h 12192000"/>
              <a:gd name="connsiteX245" fmla="*/ 779462 w 885825"/>
              <a:gd name="connsiteY245" fmla="*/ 5712371 h 12192000"/>
              <a:gd name="connsiteX246" fmla="*/ 798512 w 885825"/>
              <a:gd name="connsiteY246" fmla="*/ 5750471 h 12192000"/>
              <a:gd name="connsiteX247" fmla="*/ 817562 w 885825"/>
              <a:gd name="connsiteY247" fmla="*/ 5788571 h 12192000"/>
              <a:gd name="connsiteX248" fmla="*/ 833437 w 885825"/>
              <a:gd name="connsiteY248" fmla="*/ 5825083 h 12192000"/>
              <a:gd name="connsiteX249" fmla="*/ 849312 w 885825"/>
              <a:gd name="connsiteY249" fmla="*/ 5866358 h 12192000"/>
              <a:gd name="connsiteX250" fmla="*/ 865187 w 885825"/>
              <a:gd name="connsiteY250" fmla="*/ 5912395 h 12192000"/>
              <a:gd name="connsiteX251" fmla="*/ 876299 w 885825"/>
              <a:gd name="connsiteY251" fmla="*/ 5964783 h 12192000"/>
              <a:gd name="connsiteX252" fmla="*/ 882649 w 885825"/>
              <a:gd name="connsiteY252" fmla="*/ 6025108 h 12192000"/>
              <a:gd name="connsiteX253" fmla="*/ 885824 w 885825"/>
              <a:gd name="connsiteY253" fmla="*/ 6093370 h 12192000"/>
              <a:gd name="connsiteX254" fmla="*/ 885703 w 885825"/>
              <a:gd name="connsiteY254" fmla="*/ 6095988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85825" h="12192000">
                <a:moveTo>
                  <a:pt x="885825" y="6098626"/>
                </a:moveTo>
                <a:lnTo>
                  <a:pt x="882650" y="6166889"/>
                </a:lnTo>
                <a:lnTo>
                  <a:pt x="876300" y="6227214"/>
                </a:lnTo>
                <a:lnTo>
                  <a:pt x="865188" y="6279601"/>
                </a:lnTo>
                <a:lnTo>
                  <a:pt x="849313" y="6325639"/>
                </a:lnTo>
                <a:lnTo>
                  <a:pt x="833438" y="6366914"/>
                </a:lnTo>
                <a:lnTo>
                  <a:pt x="817563" y="6403426"/>
                </a:lnTo>
                <a:lnTo>
                  <a:pt x="798513" y="6441526"/>
                </a:lnTo>
                <a:lnTo>
                  <a:pt x="779463" y="6479626"/>
                </a:lnTo>
                <a:lnTo>
                  <a:pt x="760413" y="6516139"/>
                </a:lnTo>
                <a:lnTo>
                  <a:pt x="744538" y="6557414"/>
                </a:lnTo>
                <a:lnTo>
                  <a:pt x="730250" y="6603451"/>
                </a:lnTo>
                <a:lnTo>
                  <a:pt x="719138" y="6655839"/>
                </a:lnTo>
                <a:lnTo>
                  <a:pt x="711200" y="6716164"/>
                </a:lnTo>
                <a:lnTo>
                  <a:pt x="709613" y="6784426"/>
                </a:lnTo>
                <a:lnTo>
                  <a:pt x="711200" y="6852689"/>
                </a:lnTo>
                <a:lnTo>
                  <a:pt x="719138" y="6913014"/>
                </a:lnTo>
                <a:lnTo>
                  <a:pt x="730250" y="6965401"/>
                </a:lnTo>
                <a:lnTo>
                  <a:pt x="744538" y="7011439"/>
                </a:lnTo>
                <a:lnTo>
                  <a:pt x="760413" y="7052714"/>
                </a:lnTo>
                <a:lnTo>
                  <a:pt x="779463" y="7089226"/>
                </a:lnTo>
                <a:lnTo>
                  <a:pt x="798513" y="7127326"/>
                </a:lnTo>
                <a:lnTo>
                  <a:pt x="817563" y="7165426"/>
                </a:lnTo>
                <a:lnTo>
                  <a:pt x="833438" y="7201939"/>
                </a:lnTo>
                <a:lnTo>
                  <a:pt x="849313" y="7243214"/>
                </a:lnTo>
                <a:lnTo>
                  <a:pt x="865188" y="7289251"/>
                </a:lnTo>
                <a:lnTo>
                  <a:pt x="876300" y="7341639"/>
                </a:lnTo>
                <a:lnTo>
                  <a:pt x="882650" y="7401964"/>
                </a:lnTo>
                <a:lnTo>
                  <a:pt x="885825" y="7470226"/>
                </a:lnTo>
                <a:lnTo>
                  <a:pt x="882650" y="7538489"/>
                </a:lnTo>
                <a:lnTo>
                  <a:pt x="876300" y="7598814"/>
                </a:lnTo>
                <a:lnTo>
                  <a:pt x="865188" y="7651201"/>
                </a:lnTo>
                <a:lnTo>
                  <a:pt x="849313" y="7697239"/>
                </a:lnTo>
                <a:lnTo>
                  <a:pt x="833438" y="7738514"/>
                </a:lnTo>
                <a:lnTo>
                  <a:pt x="817563" y="7775026"/>
                </a:lnTo>
                <a:lnTo>
                  <a:pt x="798513" y="7813126"/>
                </a:lnTo>
                <a:lnTo>
                  <a:pt x="779463" y="7851226"/>
                </a:lnTo>
                <a:lnTo>
                  <a:pt x="760413" y="7887739"/>
                </a:lnTo>
                <a:lnTo>
                  <a:pt x="744538" y="7929014"/>
                </a:lnTo>
                <a:lnTo>
                  <a:pt x="730250" y="7975051"/>
                </a:lnTo>
                <a:lnTo>
                  <a:pt x="719138" y="8027439"/>
                </a:lnTo>
                <a:lnTo>
                  <a:pt x="711200" y="8087764"/>
                </a:lnTo>
                <a:lnTo>
                  <a:pt x="709613" y="8156026"/>
                </a:lnTo>
                <a:lnTo>
                  <a:pt x="711200" y="8224289"/>
                </a:lnTo>
                <a:lnTo>
                  <a:pt x="719138" y="8284614"/>
                </a:lnTo>
                <a:lnTo>
                  <a:pt x="730250" y="8337001"/>
                </a:lnTo>
                <a:lnTo>
                  <a:pt x="744538" y="8383039"/>
                </a:lnTo>
                <a:lnTo>
                  <a:pt x="760413" y="8424314"/>
                </a:lnTo>
                <a:lnTo>
                  <a:pt x="779463" y="8460826"/>
                </a:lnTo>
                <a:lnTo>
                  <a:pt x="798513" y="8498926"/>
                </a:lnTo>
                <a:lnTo>
                  <a:pt x="817563" y="8537026"/>
                </a:lnTo>
                <a:lnTo>
                  <a:pt x="833438" y="8573540"/>
                </a:lnTo>
                <a:lnTo>
                  <a:pt x="849313" y="8614814"/>
                </a:lnTo>
                <a:lnTo>
                  <a:pt x="865188" y="8660852"/>
                </a:lnTo>
                <a:lnTo>
                  <a:pt x="876300" y="8713240"/>
                </a:lnTo>
                <a:lnTo>
                  <a:pt x="882650" y="8773564"/>
                </a:lnTo>
                <a:lnTo>
                  <a:pt x="885825" y="8840240"/>
                </a:lnTo>
                <a:lnTo>
                  <a:pt x="882650" y="8910090"/>
                </a:lnTo>
                <a:lnTo>
                  <a:pt x="876300" y="8970414"/>
                </a:lnTo>
                <a:lnTo>
                  <a:pt x="865188" y="9022802"/>
                </a:lnTo>
                <a:lnTo>
                  <a:pt x="849313" y="9068840"/>
                </a:lnTo>
                <a:lnTo>
                  <a:pt x="833438" y="9110114"/>
                </a:lnTo>
                <a:lnTo>
                  <a:pt x="817563" y="9146628"/>
                </a:lnTo>
                <a:lnTo>
                  <a:pt x="798513" y="9184728"/>
                </a:lnTo>
                <a:lnTo>
                  <a:pt x="779463" y="9222828"/>
                </a:lnTo>
                <a:lnTo>
                  <a:pt x="760413" y="9259340"/>
                </a:lnTo>
                <a:lnTo>
                  <a:pt x="744538" y="9300614"/>
                </a:lnTo>
                <a:lnTo>
                  <a:pt x="730250" y="9346652"/>
                </a:lnTo>
                <a:lnTo>
                  <a:pt x="719138" y="9399040"/>
                </a:lnTo>
                <a:lnTo>
                  <a:pt x="711200" y="9459364"/>
                </a:lnTo>
                <a:lnTo>
                  <a:pt x="709613" y="9527628"/>
                </a:lnTo>
                <a:lnTo>
                  <a:pt x="711200" y="9595890"/>
                </a:lnTo>
                <a:lnTo>
                  <a:pt x="719138" y="9656214"/>
                </a:lnTo>
                <a:lnTo>
                  <a:pt x="730250" y="9708602"/>
                </a:lnTo>
                <a:lnTo>
                  <a:pt x="744538" y="9754640"/>
                </a:lnTo>
                <a:lnTo>
                  <a:pt x="760413" y="9795914"/>
                </a:lnTo>
                <a:lnTo>
                  <a:pt x="779463" y="9832428"/>
                </a:lnTo>
                <a:lnTo>
                  <a:pt x="817563" y="9908628"/>
                </a:lnTo>
                <a:lnTo>
                  <a:pt x="833438" y="9945140"/>
                </a:lnTo>
                <a:lnTo>
                  <a:pt x="849313" y="9986414"/>
                </a:lnTo>
                <a:lnTo>
                  <a:pt x="865188" y="10032452"/>
                </a:lnTo>
                <a:lnTo>
                  <a:pt x="876300" y="10084840"/>
                </a:lnTo>
                <a:lnTo>
                  <a:pt x="882650" y="10145164"/>
                </a:lnTo>
                <a:lnTo>
                  <a:pt x="885825" y="10213428"/>
                </a:lnTo>
                <a:lnTo>
                  <a:pt x="882650" y="10281690"/>
                </a:lnTo>
                <a:lnTo>
                  <a:pt x="876300" y="10342014"/>
                </a:lnTo>
                <a:lnTo>
                  <a:pt x="865188" y="10394402"/>
                </a:lnTo>
                <a:lnTo>
                  <a:pt x="849313" y="10440440"/>
                </a:lnTo>
                <a:lnTo>
                  <a:pt x="833438" y="10481714"/>
                </a:lnTo>
                <a:lnTo>
                  <a:pt x="817563" y="10518228"/>
                </a:lnTo>
                <a:lnTo>
                  <a:pt x="798513" y="10556328"/>
                </a:lnTo>
                <a:lnTo>
                  <a:pt x="779463" y="10594428"/>
                </a:lnTo>
                <a:lnTo>
                  <a:pt x="760413" y="10630940"/>
                </a:lnTo>
                <a:lnTo>
                  <a:pt x="744538" y="10672214"/>
                </a:lnTo>
                <a:lnTo>
                  <a:pt x="730250" y="10718252"/>
                </a:lnTo>
                <a:lnTo>
                  <a:pt x="719138" y="10770640"/>
                </a:lnTo>
                <a:lnTo>
                  <a:pt x="711200" y="10830964"/>
                </a:lnTo>
                <a:lnTo>
                  <a:pt x="709613" y="10899228"/>
                </a:lnTo>
                <a:lnTo>
                  <a:pt x="711200" y="10967490"/>
                </a:lnTo>
                <a:lnTo>
                  <a:pt x="719138" y="11027814"/>
                </a:lnTo>
                <a:lnTo>
                  <a:pt x="730250" y="11080202"/>
                </a:lnTo>
                <a:lnTo>
                  <a:pt x="744538" y="11126240"/>
                </a:lnTo>
                <a:lnTo>
                  <a:pt x="760413" y="11167514"/>
                </a:lnTo>
                <a:lnTo>
                  <a:pt x="779463" y="11204028"/>
                </a:lnTo>
                <a:lnTo>
                  <a:pt x="798513" y="11242128"/>
                </a:lnTo>
                <a:lnTo>
                  <a:pt x="817563" y="11280228"/>
                </a:lnTo>
                <a:lnTo>
                  <a:pt x="833438" y="11316740"/>
                </a:lnTo>
                <a:lnTo>
                  <a:pt x="849313" y="11358014"/>
                </a:lnTo>
                <a:lnTo>
                  <a:pt x="865188" y="11404052"/>
                </a:lnTo>
                <a:lnTo>
                  <a:pt x="876300" y="11456440"/>
                </a:lnTo>
                <a:lnTo>
                  <a:pt x="882650" y="11516764"/>
                </a:lnTo>
                <a:lnTo>
                  <a:pt x="885825" y="11585028"/>
                </a:lnTo>
                <a:lnTo>
                  <a:pt x="882650" y="11653290"/>
                </a:lnTo>
                <a:lnTo>
                  <a:pt x="876300" y="11713614"/>
                </a:lnTo>
                <a:lnTo>
                  <a:pt x="865188" y="11766002"/>
                </a:lnTo>
                <a:lnTo>
                  <a:pt x="849313" y="11812040"/>
                </a:lnTo>
                <a:lnTo>
                  <a:pt x="833438" y="11853314"/>
                </a:lnTo>
                <a:lnTo>
                  <a:pt x="817563" y="11889828"/>
                </a:lnTo>
                <a:lnTo>
                  <a:pt x="798513" y="11927928"/>
                </a:lnTo>
                <a:lnTo>
                  <a:pt x="779463" y="11966028"/>
                </a:lnTo>
                <a:lnTo>
                  <a:pt x="760413" y="12002540"/>
                </a:lnTo>
                <a:lnTo>
                  <a:pt x="744538" y="12043814"/>
                </a:lnTo>
                <a:lnTo>
                  <a:pt x="730250" y="12089852"/>
                </a:lnTo>
                <a:lnTo>
                  <a:pt x="719138" y="12142240"/>
                </a:lnTo>
                <a:lnTo>
                  <a:pt x="712590" y="12192000"/>
                </a:lnTo>
                <a:lnTo>
                  <a:pt x="0" y="12192000"/>
                </a:lnTo>
                <a:lnTo>
                  <a:pt x="0" y="6779170"/>
                </a:lnTo>
                <a:lnTo>
                  <a:pt x="0" y="6779170"/>
                </a:lnTo>
                <a:lnTo>
                  <a:pt x="0" y="0"/>
                </a:lnTo>
                <a:lnTo>
                  <a:pt x="712590" y="0"/>
                </a:lnTo>
                <a:lnTo>
                  <a:pt x="719137" y="49758"/>
                </a:lnTo>
                <a:lnTo>
                  <a:pt x="730249" y="102145"/>
                </a:lnTo>
                <a:lnTo>
                  <a:pt x="744537" y="148183"/>
                </a:lnTo>
                <a:lnTo>
                  <a:pt x="760412" y="189458"/>
                </a:lnTo>
                <a:lnTo>
                  <a:pt x="779462" y="225970"/>
                </a:lnTo>
                <a:lnTo>
                  <a:pt x="798512" y="264070"/>
                </a:lnTo>
                <a:lnTo>
                  <a:pt x="817562" y="302170"/>
                </a:lnTo>
                <a:lnTo>
                  <a:pt x="833437" y="338683"/>
                </a:lnTo>
                <a:lnTo>
                  <a:pt x="849312" y="379958"/>
                </a:lnTo>
                <a:lnTo>
                  <a:pt x="865187" y="425995"/>
                </a:lnTo>
                <a:lnTo>
                  <a:pt x="876299" y="478383"/>
                </a:lnTo>
                <a:lnTo>
                  <a:pt x="882649" y="538708"/>
                </a:lnTo>
                <a:lnTo>
                  <a:pt x="885824" y="606970"/>
                </a:lnTo>
                <a:lnTo>
                  <a:pt x="882649" y="675233"/>
                </a:lnTo>
                <a:lnTo>
                  <a:pt x="876299" y="735558"/>
                </a:lnTo>
                <a:lnTo>
                  <a:pt x="865187" y="787945"/>
                </a:lnTo>
                <a:lnTo>
                  <a:pt x="849312" y="833983"/>
                </a:lnTo>
                <a:lnTo>
                  <a:pt x="833437" y="875258"/>
                </a:lnTo>
                <a:lnTo>
                  <a:pt x="817562" y="911770"/>
                </a:lnTo>
                <a:lnTo>
                  <a:pt x="798512" y="949870"/>
                </a:lnTo>
                <a:lnTo>
                  <a:pt x="779462" y="987970"/>
                </a:lnTo>
                <a:lnTo>
                  <a:pt x="760412" y="1024483"/>
                </a:lnTo>
                <a:lnTo>
                  <a:pt x="744537" y="1065758"/>
                </a:lnTo>
                <a:lnTo>
                  <a:pt x="730249" y="1111795"/>
                </a:lnTo>
                <a:lnTo>
                  <a:pt x="719137" y="1164183"/>
                </a:lnTo>
                <a:lnTo>
                  <a:pt x="711199" y="1224508"/>
                </a:lnTo>
                <a:lnTo>
                  <a:pt x="709612" y="1292770"/>
                </a:lnTo>
                <a:lnTo>
                  <a:pt x="711199" y="1361033"/>
                </a:lnTo>
                <a:lnTo>
                  <a:pt x="719137" y="1421358"/>
                </a:lnTo>
                <a:lnTo>
                  <a:pt x="730249" y="1473745"/>
                </a:lnTo>
                <a:lnTo>
                  <a:pt x="744537" y="1519783"/>
                </a:lnTo>
                <a:lnTo>
                  <a:pt x="760412" y="1561058"/>
                </a:lnTo>
                <a:lnTo>
                  <a:pt x="779462" y="1597570"/>
                </a:lnTo>
                <a:lnTo>
                  <a:pt x="798512" y="1635670"/>
                </a:lnTo>
                <a:lnTo>
                  <a:pt x="817562" y="1673770"/>
                </a:lnTo>
                <a:lnTo>
                  <a:pt x="833437" y="1710283"/>
                </a:lnTo>
                <a:lnTo>
                  <a:pt x="849312" y="1751558"/>
                </a:lnTo>
                <a:lnTo>
                  <a:pt x="865187" y="1797595"/>
                </a:lnTo>
                <a:lnTo>
                  <a:pt x="876299" y="1849983"/>
                </a:lnTo>
                <a:lnTo>
                  <a:pt x="882649" y="1910308"/>
                </a:lnTo>
                <a:lnTo>
                  <a:pt x="885824" y="1978570"/>
                </a:lnTo>
                <a:lnTo>
                  <a:pt x="882649" y="2046833"/>
                </a:lnTo>
                <a:lnTo>
                  <a:pt x="876299" y="2107158"/>
                </a:lnTo>
                <a:lnTo>
                  <a:pt x="865187" y="2159545"/>
                </a:lnTo>
                <a:lnTo>
                  <a:pt x="849312" y="2205583"/>
                </a:lnTo>
                <a:lnTo>
                  <a:pt x="833437" y="2246858"/>
                </a:lnTo>
                <a:lnTo>
                  <a:pt x="817562" y="2283370"/>
                </a:lnTo>
                <a:lnTo>
                  <a:pt x="798512" y="2321470"/>
                </a:lnTo>
                <a:lnTo>
                  <a:pt x="779462" y="2359570"/>
                </a:lnTo>
                <a:lnTo>
                  <a:pt x="760412" y="2396083"/>
                </a:lnTo>
                <a:lnTo>
                  <a:pt x="744537" y="2437358"/>
                </a:lnTo>
                <a:lnTo>
                  <a:pt x="730249" y="2483395"/>
                </a:lnTo>
                <a:lnTo>
                  <a:pt x="719137" y="2535782"/>
                </a:lnTo>
                <a:lnTo>
                  <a:pt x="711199" y="2596108"/>
                </a:lnTo>
                <a:lnTo>
                  <a:pt x="709612" y="2664370"/>
                </a:lnTo>
                <a:lnTo>
                  <a:pt x="711199" y="2732633"/>
                </a:lnTo>
                <a:lnTo>
                  <a:pt x="719137" y="2792958"/>
                </a:lnTo>
                <a:lnTo>
                  <a:pt x="730249" y="2845345"/>
                </a:lnTo>
                <a:lnTo>
                  <a:pt x="744537" y="2891383"/>
                </a:lnTo>
                <a:lnTo>
                  <a:pt x="760412" y="2932658"/>
                </a:lnTo>
                <a:lnTo>
                  <a:pt x="779462" y="2969170"/>
                </a:lnTo>
                <a:lnTo>
                  <a:pt x="798512" y="3007270"/>
                </a:lnTo>
                <a:lnTo>
                  <a:pt x="817562" y="3045370"/>
                </a:lnTo>
                <a:lnTo>
                  <a:pt x="833437" y="3081883"/>
                </a:lnTo>
                <a:lnTo>
                  <a:pt x="849312" y="3123158"/>
                </a:lnTo>
                <a:lnTo>
                  <a:pt x="865187" y="3169195"/>
                </a:lnTo>
                <a:lnTo>
                  <a:pt x="876299" y="3221583"/>
                </a:lnTo>
                <a:lnTo>
                  <a:pt x="882649" y="3281908"/>
                </a:lnTo>
                <a:lnTo>
                  <a:pt x="885824" y="3348582"/>
                </a:lnTo>
                <a:lnTo>
                  <a:pt x="882649" y="3418433"/>
                </a:lnTo>
                <a:lnTo>
                  <a:pt x="876299" y="3478758"/>
                </a:lnTo>
                <a:lnTo>
                  <a:pt x="865187" y="3531145"/>
                </a:lnTo>
                <a:lnTo>
                  <a:pt x="849312" y="3577183"/>
                </a:lnTo>
                <a:lnTo>
                  <a:pt x="833437" y="3618458"/>
                </a:lnTo>
                <a:lnTo>
                  <a:pt x="817562" y="3654970"/>
                </a:lnTo>
                <a:lnTo>
                  <a:pt x="798512" y="3693070"/>
                </a:lnTo>
                <a:lnTo>
                  <a:pt x="779462" y="3731170"/>
                </a:lnTo>
                <a:lnTo>
                  <a:pt x="760412" y="3767683"/>
                </a:lnTo>
                <a:lnTo>
                  <a:pt x="744537" y="3808958"/>
                </a:lnTo>
                <a:lnTo>
                  <a:pt x="730249" y="3854995"/>
                </a:lnTo>
                <a:lnTo>
                  <a:pt x="719137" y="3907383"/>
                </a:lnTo>
                <a:lnTo>
                  <a:pt x="711199" y="3967708"/>
                </a:lnTo>
                <a:lnTo>
                  <a:pt x="709612" y="4035970"/>
                </a:lnTo>
                <a:lnTo>
                  <a:pt x="711199" y="4104233"/>
                </a:lnTo>
                <a:lnTo>
                  <a:pt x="719137" y="4164557"/>
                </a:lnTo>
                <a:lnTo>
                  <a:pt x="730249" y="4216946"/>
                </a:lnTo>
                <a:lnTo>
                  <a:pt x="744537" y="4262982"/>
                </a:lnTo>
                <a:lnTo>
                  <a:pt x="760412" y="4304258"/>
                </a:lnTo>
                <a:lnTo>
                  <a:pt x="779462" y="4340770"/>
                </a:lnTo>
                <a:lnTo>
                  <a:pt x="817562" y="4416970"/>
                </a:lnTo>
                <a:lnTo>
                  <a:pt x="833437" y="4453483"/>
                </a:lnTo>
                <a:lnTo>
                  <a:pt x="849312" y="4494758"/>
                </a:lnTo>
                <a:lnTo>
                  <a:pt x="865187" y="4540795"/>
                </a:lnTo>
                <a:lnTo>
                  <a:pt x="876299" y="4593183"/>
                </a:lnTo>
                <a:lnTo>
                  <a:pt x="882649" y="4653508"/>
                </a:lnTo>
                <a:lnTo>
                  <a:pt x="885824" y="4721770"/>
                </a:lnTo>
                <a:lnTo>
                  <a:pt x="882649" y="4790033"/>
                </a:lnTo>
                <a:lnTo>
                  <a:pt x="876299" y="4850357"/>
                </a:lnTo>
                <a:lnTo>
                  <a:pt x="865187" y="4902746"/>
                </a:lnTo>
                <a:lnTo>
                  <a:pt x="849312" y="4948782"/>
                </a:lnTo>
                <a:lnTo>
                  <a:pt x="833437" y="4990057"/>
                </a:lnTo>
                <a:lnTo>
                  <a:pt x="817562" y="5026570"/>
                </a:lnTo>
                <a:lnTo>
                  <a:pt x="798512" y="5064670"/>
                </a:lnTo>
                <a:lnTo>
                  <a:pt x="779462" y="5102770"/>
                </a:lnTo>
                <a:lnTo>
                  <a:pt x="760412" y="5139283"/>
                </a:lnTo>
                <a:lnTo>
                  <a:pt x="744537" y="5180558"/>
                </a:lnTo>
                <a:lnTo>
                  <a:pt x="730249" y="5226595"/>
                </a:lnTo>
                <a:lnTo>
                  <a:pt x="719137" y="5278983"/>
                </a:lnTo>
                <a:lnTo>
                  <a:pt x="711199" y="5339307"/>
                </a:lnTo>
                <a:lnTo>
                  <a:pt x="709612" y="5407570"/>
                </a:lnTo>
                <a:lnTo>
                  <a:pt x="711199" y="5475833"/>
                </a:lnTo>
                <a:lnTo>
                  <a:pt x="719137" y="5536158"/>
                </a:lnTo>
                <a:lnTo>
                  <a:pt x="730249" y="5588545"/>
                </a:lnTo>
                <a:lnTo>
                  <a:pt x="744537" y="5634583"/>
                </a:lnTo>
                <a:lnTo>
                  <a:pt x="760412" y="5675858"/>
                </a:lnTo>
                <a:lnTo>
                  <a:pt x="779462" y="5712371"/>
                </a:lnTo>
                <a:lnTo>
                  <a:pt x="798512" y="5750471"/>
                </a:lnTo>
                <a:lnTo>
                  <a:pt x="817562" y="5788571"/>
                </a:lnTo>
                <a:lnTo>
                  <a:pt x="833437" y="5825083"/>
                </a:lnTo>
                <a:lnTo>
                  <a:pt x="849312" y="5866358"/>
                </a:lnTo>
                <a:lnTo>
                  <a:pt x="865187" y="5912395"/>
                </a:lnTo>
                <a:lnTo>
                  <a:pt x="876299" y="5964783"/>
                </a:lnTo>
                <a:lnTo>
                  <a:pt x="882649" y="6025108"/>
                </a:lnTo>
                <a:lnTo>
                  <a:pt x="885824" y="6093370"/>
                </a:lnTo>
                <a:lnTo>
                  <a:pt x="885703" y="6095988"/>
                </a:lnTo>
                <a:close/>
              </a:path>
            </a:pathLst>
          </a:custGeom>
          <a:solidFill>
            <a:schemeClr val="tx2"/>
          </a:solidFill>
          <a:ln w="0">
            <a:noFill/>
            <a:prstDash val="solid"/>
            <a:round/>
            <a:headEnd/>
            <a:tailEnd/>
          </a:ln>
        </p:spPr>
      </p:sp>
      <p:sp>
        <p:nvSpPr>
          <p:cNvPr id="2" name="TextBox 1">
            <a:extLst>
              <a:ext uri="{FF2B5EF4-FFF2-40B4-BE49-F238E27FC236}">
                <a16:creationId xmlns:a16="http://schemas.microsoft.com/office/drawing/2014/main" id="{EC9EC131-201E-10D6-D52E-DDF9952F012D}"/>
              </a:ext>
            </a:extLst>
          </p:cNvPr>
          <p:cNvSpPr txBox="1"/>
          <p:nvPr/>
        </p:nvSpPr>
        <p:spPr>
          <a:xfrm>
            <a:off x="5719070" y="873849"/>
            <a:ext cx="4049507" cy="369332"/>
          </a:xfrm>
          <a:prstGeom prst="rect">
            <a:avLst/>
          </a:prstGeom>
          <a:noFill/>
        </p:spPr>
        <p:txBody>
          <a:bodyPr wrap="none" rtlCol="0">
            <a:spAutoFit/>
          </a:bodyPr>
          <a:lstStyle/>
          <a:p>
            <a:pPr defTabSz="397764">
              <a:spcAft>
                <a:spcPts val="600"/>
              </a:spcAft>
            </a:pPr>
            <a:r>
              <a:rPr lang="en-VN" kern="1200" dirty="0">
                <a:solidFill>
                  <a:schemeClr val="tx1"/>
                </a:solidFill>
                <a:latin typeface="+mn-lt"/>
                <a:ea typeface="+mn-ea"/>
                <a:cs typeface="+mn-cs"/>
              </a:rPr>
              <a:t>In the </a:t>
            </a:r>
            <a:r>
              <a:rPr lang="en-VN" kern="1200" dirty="0">
                <a:solidFill>
                  <a:schemeClr val="tx1"/>
                </a:solidFill>
                <a:latin typeface="Courier New" panose="02070309020205020404" pitchFamily="49" charset="0"/>
                <a:ea typeface="+mn-ea"/>
                <a:cs typeface="Courier New" panose="02070309020205020404" pitchFamily="49" charset="0"/>
              </a:rPr>
              <a:t>outputs.tf</a:t>
            </a:r>
            <a:r>
              <a:rPr lang="en-VN" kern="1200" dirty="0">
                <a:solidFill>
                  <a:schemeClr val="tx1"/>
                </a:solidFill>
                <a:latin typeface="+mn-lt"/>
                <a:ea typeface="+mn-ea"/>
                <a:cs typeface="+mn-cs"/>
              </a:rPr>
              <a:t> file of Root Module</a:t>
            </a:r>
            <a:endParaRPr lang="en-VN" dirty="0"/>
          </a:p>
        </p:txBody>
      </p:sp>
      <p:sp>
        <p:nvSpPr>
          <p:cNvPr id="7" name="TextBox 6">
            <a:extLst>
              <a:ext uri="{FF2B5EF4-FFF2-40B4-BE49-F238E27FC236}">
                <a16:creationId xmlns:a16="http://schemas.microsoft.com/office/drawing/2014/main" id="{379C0BE2-947B-9EAF-C18E-9BAE60DE2158}"/>
              </a:ext>
            </a:extLst>
          </p:cNvPr>
          <p:cNvSpPr txBox="1"/>
          <p:nvPr/>
        </p:nvSpPr>
        <p:spPr>
          <a:xfrm>
            <a:off x="5719070" y="1326970"/>
            <a:ext cx="5361852" cy="646331"/>
          </a:xfrm>
          <a:prstGeom prst="rect">
            <a:avLst/>
          </a:prstGeom>
          <a:noFill/>
        </p:spPr>
        <p:txBody>
          <a:bodyPr wrap="none" rtlCol="0">
            <a:spAutoFit/>
          </a:bodyPr>
          <a:lstStyle/>
          <a:p>
            <a:pPr>
              <a:spcAft>
                <a:spcPts val="600"/>
              </a:spcAft>
            </a:pPr>
            <a:r>
              <a:rPr lang="en-VN" dirty="0"/>
              <a:t>Add two output here as discussed in the previous slide.</a:t>
            </a:r>
            <a:br>
              <a:rPr lang="en-VN" dirty="0"/>
            </a:br>
            <a:r>
              <a:rPr lang="en-VN" dirty="0"/>
              <a:t>We will update the value later.</a:t>
            </a:r>
          </a:p>
        </p:txBody>
      </p:sp>
      <p:pic>
        <p:nvPicPr>
          <p:cNvPr id="3" name="Picture 2">
            <a:extLst>
              <a:ext uri="{FF2B5EF4-FFF2-40B4-BE49-F238E27FC236}">
                <a16:creationId xmlns:a16="http://schemas.microsoft.com/office/drawing/2014/main" id="{B7A4314B-5B0A-5D20-52AA-BDF2AC958652}"/>
              </a:ext>
            </a:extLst>
          </p:cNvPr>
          <p:cNvPicPr>
            <a:picLocks noChangeAspect="1"/>
          </p:cNvPicPr>
          <p:nvPr/>
        </p:nvPicPr>
        <p:blipFill>
          <a:blip r:embed="rId2"/>
          <a:stretch>
            <a:fillRect/>
          </a:stretch>
        </p:blipFill>
        <p:spPr>
          <a:xfrm>
            <a:off x="882650" y="1115474"/>
            <a:ext cx="4285136" cy="2823384"/>
          </a:xfrm>
          <a:prstGeom prst="rect">
            <a:avLst/>
          </a:prstGeom>
        </p:spPr>
      </p:pic>
    </p:spTree>
    <p:extLst>
      <p:ext uri="{BB962C8B-B14F-4D97-AF65-F5344CB8AC3E}">
        <p14:creationId xmlns:p14="http://schemas.microsoft.com/office/powerpoint/2010/main" val="2490905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9" name="Rectangle 8">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15384613-A493-4A01-873E-5BD3769D1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298"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FD8C93-A094-7DCC-5083-5639C87A3459}"/>
              </a:ext>
            </a:extLst>
          </p:cNvPr>
          <p:cNvSpPr txBox="1"/>
          <p:nvPr/>
        </p:nvSpPr>
        <p:spPr>
          <a:xfrm>
            <a:off x="1245973" y="375644"/>
            <a:ext cx="7708206" cy="494870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endParaRPr lang="en-US" sz="9000" spc="800" dirty="0">
              <a:solidFill>
                <a:schemeClr val="tx2"/>
              </a:solidFill>
              <a:ea typeface="+mj-ea"/>
              <a:cs typeface="+mj-cs"/>
            </a:endParaRPr>
          </a:p>
        </p:txBody>
      </p:sp>
      <p:sp>
        <p:nvSpPr>
          <p:cNvPr id="13" name="Rectangle 12">
            <a:extLst>
              <a:ext uri="{FF2B5EF4-FFF2-40B4-BE49-F238E27FC236}">
                <a16:creationId xmlns:a16="http://schemas.microsoft.com/office/drawing/2014/main" id="{34336F18-80E9-4DFA-9C2E-3F8561472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rgbClr val="17162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Shape 14">
            <a:extLst>
              <a:ext uri="{FF2B5EF4-FFF2-40B4-BE49-F238E27FC236}">
                <a16:creationId xmlns:a16="http://schemas.microsoft.com/office/drawing/2014/main" id="{9D293054-EC89-4CF2-AAEF-B38981E9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486881" y="0"/>
            <a:ext cx="2946419" cy="6997700"/>
          </a:xfrm>
          <a:custGeom>
            <a:avLst/>
            <a:gdLst>
              <a:gd name="connsiteX0" fmla="*/ 1514461 w 2889236"/>
              <a:gd name="connsiteY0" fmla="*/ 0 h 6858000"/>
              <a:gd name="connsiteX1" fmla="*/ 1291796 w 2889236"/>
              <a:gd name="connsiteY1" fmla="*/ 0 h 6858000"/>
              <a:gd name="connsiteX2" fmla="*/ 1242998 w 2889236"/>
              <a:gd name="connsiteY2" fmla="*/ 0 h 6858000"/>
              <a:gd name="connsiteX3" fmla="*/ 303177 w 2889236"/>
              <a:gd name="connsiteY3" fmla="*/ 0 h 6858000"/>
              <a:gd name="connsiteX4" fmla="*/ 235415 w 2889236"/>
              <a:gd name="connsiteY4" fmla="*/ 0 h 6858000"/>
              <a:gd name="connsiteX5" fmla="*/ 0 w 2889236"/>
              <a:gd name="connsiteY5" fmla="*/ 0 h 6858000"/>
              <a:gd name="connsiteX6" fmla="*/ 0 w 2889236"/>
              <a:gd name="connsiteY6" fmla="*/ 6858000 h 6858000"/>
              <a:gd name="connsiteX7" fmla="*/ 235415 w 2889236"/>
              <a:gd name="connsiteY7" fmla="*/ 6858000 h 6858000"/>
              <a:gd name="connsiteX8" fmla="*/ 303177 w 2889236"/>
              <a:gd name="connsiteY8" fmla="*/ 6858000 h 6858000"/>
              <a:gd name="connsiteX9" fmla="*/ 1242998 w 2889236"/>
              <a:gd name="connsiteY9" fmla="*/ 6858000 h 6858000"/>
              <a:gd name="connsiteX10" fmla="*/ 1291795 w 2889236"/>
              <a:gd name="connsiteY10" fmla="*/ 6858000 h 6858000"/>
              <a:gd name="connsiteX11" fmla="*/ 1514461 w 2889236"/>
              <a:gd name="connsiteY11" fmla="*/ 6858000 h 6858000"/>
              <a:gd name="connsiteX12" fmla="*/ 1541448 w 2889236"/>
              <a:gd name="connsiteY12" fmla="*/ 6770688 h 6858000"/>
              <a:gd name="connsiteX13" fmla="*/ 1566848 w 2889236"/>
              <a:gd name="connsiteY13" fmla="*/ 6683375 h 6858000"/>
              <a:gd name="connsiteX14" fmla="*/ 1592248 w 2889236"/>
              <a:gd name="connsiteY14" fmla="*/ 6594475 h 6858000"/>
              <a:gd name="connsiteX15" fmla="*/ 1614473 w 2889236"/>
              <a:gd name="connsiteY15" fmla="*/ 6503988 h 6858000"/>
              <a:gd name="connsiteX16" fmla="*/ 1641461 w 2889236"/>
              <a:gd name="connsiteY16" fmla="*/ 6416675 h 6858000"/>
              <a:gd name="connsiteX17" fmla="*/ 1670036 w 2889236"/>
              <a:gd name="connsiteY17" fmla="*/ 6332538 h 6858000"/>
              <a:gd name="connsiteX18" fmla="*/ 1706548 w 2889236"/>
              <a:gd name="connsiteY18" fmla="*/ 6253163 h 6858000"/>
              <a:gd name="connsiteX19" fmla="*/ 1749411 w 2889236"/>
              <a:gd name="connsiteY19" fmla="*/ 6180138 h 6858000"/>
              <a:gd name="connsiteX20" fmla="*/ 1797036 w 2889236"/>
              <a:gd name="connsiteY20" fmla="*/ 6118225 h 6858000"/>
              <a:gd name="connsiteX21" fmla="*/ 1849423 w 2889236"/>
              <a:gd name="connsiteY21" fmla="*/ 6059488 h 6858000"/>
              <a:gd name="connsiteX22" fmla="*/ 1909748 w 2889236"/>
              <a:gd name="connsiteY22" fmla="*/ 6005513 h 6858000"/>
              <a:gd name="connsiteX23" fmla="*/ 1973248 w 2889236"/>
              <a:gd name="connsiteY23" fmla="*/ 5951538 h 6858000"/>
              <a:gd name="connsiteX24" fmla="*/ 2039923 w 2889236"/>
              <a:gd name="connsiteY24" fmla="*/ 5900738 h 6858000"/>
              <a:gd name="connsiteX25" fmla="*/ 2106598 w 2889236"/>
              <a:gd name="connsiteY25" fmla="*/ 5849938 h 6858000"/>
              <a:gd name="connsiteX26" fmla="*/ 2174861 w 2889236"/>
              <a:gd name="connsiteY26" fmla="*/ 5797550 h 6858000"/>
              <a:gd name="connsiteX27" fmla="*/ 2239948 w 2889236"/>
              <a:gd name="connsiteY27" fmla="*/ 5746750 h 6858000"/>
              <a:gd name="connsiteX28" fmla="*/ 2301861 w 2889236"/>
              <a:gd name="connsiteY28" fmla="*/ 5692775 h 6858000"/>
              <a:gd name="connsiteX29" fmla="*/ 2359011 w 2889236"/>
              <a:gd name="connsiteY29" fmla="*/ 5634038 h 6858000"/>
              <a:gd name="connsiteX30" fmla="*/ 2411398 w 2889236"/>
              <a:gd name="connsiteY30" fmla="*/ 5575300 h 6858000"/>
              <a:gd name="connsiteX31" fmla="*/ 2454261 w 2889236"/>
              <a:gd name="connsiteY31" fmla="*/ 5511800 h 6858000"/>
              <a:gd name="connsiteX32" fmla="*/ 2490773 w 2889236"/>
              <a:gd name="connsiteY32" fmla="*/ 5440363 h 6858000"/>
              <a:gd name="connsiteX33" fmla="*/ 2512998 w 2889236"/>
              <a:gd name="connsiteY33" fmla="*/ 5370513 h 6858000"/>
              <a:gd name="connsiteX34" fmla="*/ 2527286 w 2889236"/>
              <a:gd name="connsiteY34" fmla="*/ 5292725 h 6858000"/>
              <a:gd name="connsiteX35" fmla="*/ 2533636 w 2889236"/>
              <a:gd name="connsiteY35" fmla="*/ 5216525 h 6858000"/>
              <a:gd name="connsiteX36" fmla="*/ 2532048 w 2889236"/>
              <a:gd name="connsiteY36" fmla="*/ 5135563 h 6858000"/>
              <a:gd name="connsiteX37" fmla="*/ 2525698 w 2889236"/>
              <a:gd name="connsiteY37" fmla="*/ 5054600 h 6858000"/>
              <a:gd name="connsiteX38" fmla="*/ 2517761 w 2889236"/>
              <a:gd name="connsiteY38" fmla="*/ 4970463 h 6858000"/>
              <a:gd name="connsiteX39" fmla="*/ 2506648 w 2889236"/>
              <a:gd name="connsiteY39" fmla="*/ 4886325 h 6858000"/>
              <a:gd name="connsiteX40" fmla="*/ 2493948 w 2889236"/>
              <a:gd name="connsiteY40" fmla="*/ 4802188 h 6858000"/>
              <a:gd name="connsiteX41" fmla="*/ 2484423 w 2889236"/>
              <a:gd name="connsiteY41" fmla="*/ 4718050 h 6858000"/>
              <a:gd name="connsiteX42" fmla="*/ 2478073 w 2889236"/>
              <a:gd name="connsiteY42" fmla="*/ 4633913 h 6858000"/>
              <a:gd name="connsiteX43" fmla="*/ 2473311 w 2889236"/>
              <a:gd name="connsiteY43" fmla="*/ 4552950 h 6858000"/>
              <a:gd name="connsiteX44" fmla="*/ 2478073 w 2889236"/>
              <a:gd name="connsiteY44" fmla="*/ 4473575 h 6858000"/>
              <a:gd name="connsiteX45" fmla="*/ 2487598 w 2889236"/>
              <a:gd name="connsiteY45" fmla="*/ 4395788 h 6858000"/>
              <a:gd name="connsiteX46" fmla="*/ 2508236 w 2889236"/>
              <a:gd name="connsiteY46" fmla="*/ 4314825 h 6858000"/>
              <a:gd name="connsiteX47" fmla="*/ 2539986 w 2889236"/>
              <a:gd name="connsiteY47" fmla="*/ 4235450 h 6858000"/>
              <a:gd name="connsiteX48" fmla="*/ 2578086 w 2889236"/>
              <a:gd name="connsiteY48" fmla="*/ 4156075 h 6858000"/>
              <a:gd name="connsiteX49" fmla="*/ 2620948 w 2889236"/>
              <a:gd name="connsiteY49" fmla="*/ 4076700 h 6858000"/>
              <a:gd name="connsiteX50" fmla="*/ 2665398 w 2889236"/>
              <a:gd name="connsiteY50" fmla="*/ 3998913 h 6858000"/>
              <a:gd name="connsiteX51" fmla="*/ 2713024 w 2889236"/>
              <a:gd name="connsiteY51" fmla="*/ 3919538 h 6858000"/>
              <a:gd name="connsiteX52" fmla="*/ 2755886 w 2889236"/>
              <a:gd name="connsiteY52" fmla="*/ 3840163 h 6858000"/>
              <a:gd name="connsiteX53" fmla="*/ 2798748 w 2889236"/>
              <a:gd name="connsiteY53" fmla="*/ 3759200 h 6858000"/>
              <a:gd name="connsiteX54" fmla="*/ 2835261 w 2889236"/>
              <a:gd name="connsiteY54" fmla="*/ 3678238 h 6858000"/>
              <a:gd name="connsiteX55" fmla="*/ 2863836 w 2889236"/>
              <a:gd name="connsiteY55" fmla="*/ 3597275 h 6858000"/>
              <a:gd name="connsiteX56" fmla="*/ 2879711 w 2889236"/>
              <a:gd name="connsiteY56" fmla="*/ 3514725 h 6858000"/>
              <a:gd name="connsiteX57" fmla="*/ 2889236 w 2889236"/>
              <a:gd name="connsiteY57" fmla="*/ 3429000 h 6858000"/>
              <a:gd name="connsiteX58" fmla="*/ 2879711 w 2889236"/>
              <a:gd name="connsiteY58" fmla="*/ 3343275 h 6858000"/>
              <a:gd name="connsiteX59" fmla="*/ 2863836 w 2889236"/>
              <a:gd name="connsiteY59" fmla="*/ 3260725 h 6858000"/>
              <a:gd name="connsiteX60" fmla="*/ 2835261 w 2889236"/>
              <a:gd name="connsiteY60" fmla="*/ 3179763 h 6858000"/>
              <a:gd name="connsiteX61" fmla="*/ 2798748 w 2889236"/>
              <a:gd name="connsiteY61" fmla="*/ 3098800 h 6858000"/>
              <a:gd name="connsiteX62" fmla="*/ 2755886 w 2889236"/>
              <a:gd name="connsiteY62" fmla="*/ 3017838 h 6858000"/>
              <a:gd name="connsiteX63" fmla="*/ 2713024 w 2889236"/>
              <a:gd name="connsiteY63" fmla="*/ 2938463 h 6858000"/>
              <a:gd name="connsiteX64" fmla="*/ 2665398 w 2889236"/>
              <a:gd name="connsiteY64" fmla="*/ 2859088 h 6858000"/>
              <a:gd name="connsiteX65" fmla="*/ 2620948 w 2889236"/>
              <a:gd name="connsiteY65" fmla="*/ 2781300 h 6858000"/>
              <a:gd name="connsiteX66" fmla="*/ 2578086 w 2889236"/>
              <a:gd name="connsiteY66" fmla="*/ 2701925 h 6858000"/>
              <a:gd name="connsiteX67" fmla="*/ 2539986 w 2889236"/>
              <a:gd name="connsiteY67" fmla="*/ 2622550 h 6858000"/>
              <a:gd name="connsiteX68" fmla="*/ 2508236 w 2889236"/>
              <a:gd name="connsiteY68" fmla="*/ 2543175 h 6858000"/>
              <a:gd name="connsiteX69" fmla="*/ 2487598 w 2889236"/>
              <a:gd name="connsiteY69" fmla="*/ 2462213 h 6858000"/>
              <a:gd name="connsiteX70" fmla="*/ 2478073 w 2889236"/>
              <a:gd name="connsiteY70" fmla="*/ 2384425 h 6858000"/>
              <a:gd name="connsiteX71" fmla="*/ 2473311 w 2889236"/>
              <a:gd name="connsiteY71" fmla="*/ 2305050 h 6858000"/>
              <a:gd name="connsiteX72" fmla="*/ 2478073 w 2889236"/>
              <a:gd name="connsiteY72" fmla="*/ 2224088 h 6858000"/>
              <a:gd name="connsiteX73" fmla="*/ 2484423 w 2889236"/>
              <a:gd name="connsiteY73" fmla="*/ 2139950 h 6858000"/>
              <a:gd name="connsiteX74" fmla="*/ 2493948 w 2889236"/>
              <a:gd name="connsiteY74" fmla="*/ 2055813 h 6858000"/>
              <a:gd name="connsiteX75" fmla="*/ 2506648 w 2889236"/>
              <a:gd name="connsiteY75" fmla="*/ 1971675 h 6858000"/>
              <a:gd name="connsiteX76" fmla="*/ 2517761 w 2889236"/>
              <a:gd name="connsiteY76" fmla="*/ 1887538 h 6858000"/>
              <a:gd name="connsiteX77" fmla="*/ 2525698 w 2889236"/>
              <a:gd name="connsiteY77" fmla="*/ 1803400 h 6858000"/>
              <a:gd name="connsiteX78" fmla="*/ 2532048 w 2889236"/>
              <a:gd name="connsiteY78" fmla="*/ 1722438 h 6858000"/>
              <a:gd name="connsiteX79" fmla="*/ 2533636 w 2889236"/>
              <a:gd name="connsiteY79" fmla="*/ 1641475 h 6858000"/>
              <a:gd name="connsiteX80" fmla="*/ 2527286 w 2889236"/>
              <a:gd name="connsiteY80" fmla="*/ 1565275 h 6858000"/>
              <a:gd name="connsiteX81" fmla="*/ 2512998 w 2889236"/>
              <a:gd name="connsiteY81" fmla="*/ 1487488 h 6858000"/>
              <a:gd name="connsiteX82" fmla="*/ 2490773 w 2889236"/>
              <a:gd name="connsiteY82" fmla="*/ 1417638 h 6858000"/>
              <a:gd name="connsiteX83" fmla="*/ 2454261 w 2889236"/>
              <a:gd name="connsiteY83" fmla="*/ 1346200 h 6858000"/>
              <a:gd name="connsiteX84" fmla="*/ 2411398 w 2889236"/>
              <a:gd name="connsiteY84" fmla="*/ 1282700 h 6858000"/>
              <a:gd name="connsiteX85" fmla="*/ 2359011 w 2889236"/>
              <a:gd name="connsiteY85" fmla="*/ 1223963 h 6858000"/>
              <a:gd name="connsiteX86" fmla="*/ 2301861 w 2889236"/>
              <a:gd name="connsiteY86" fmla="*/ 1165225 h 6858000"/>
              <a:gd name="connsiteX87" fmla="*/ 2239948 w 2889236"/>
              <a:gd name="connsiteY87" fmla="*/ 1111250 h 6858000"/>
              <a:gd name="connsiteX88" fmla="*/ 2174861 w 2889236"/>
              <a:gd name="connsiteY88" fmla="*/ 1060450 h 6858000"/>
              <a:gd name="connsiteX89" fmla="*/ 2106598 w 2889236"/>
              <a:gd name="connsiteY89" fmla="*/ 1008063 h 6858000"/>
              <a:gd name="connsiteX90" fmla="*/ 2039923 w 2889236"/>
              <a:gd name="connsiteY90" fmla="*/ 957263 h 6858000"/>
              <a:gd name="connsiteX91" fmla="*/ 1973248 w 2889236"/>
              <a:gd name="connsiteY91" fmla="*/ 906463 h 6858000"/>
              <a:gd name="connsiteX92" fmla="*/ 1909748 w 2889236"/>
              <a:gd name="connsiteY92" fmla="*/ 852488 h 6858000"/>
              <a:gd name="connsiteX93" fmla="*/ 1849423 w 2889236"/>
              <a:gd name="connsiteY93" fmla="*/ 798513 h 6858000"/>
              <a:gd name="connsiteX94" fmla="*/ 1797036 w 2889236"/>
              <a:gd name="connsiteY94" fmla="*/ 739775 h 6858000"/>
              <a:gd name="connsiteX95" fmla="*/ 1749411 w 2889236"/>
              <a:gd name="connsiteY95" fmla="*/ 677863 h 6858000"/>
              <a:gd name="connsiteX96" fmla="*/ 1706548 w 2889236"/>
              <a:gd name="connsiteY96" fmla="*/ 604838 h 6858000"/>
              <a:gd name="connsiteX97" fmla="*/ 1670036 w 2889236"/>
              <a:gd name="connsiteY97" fmla="*/ 525463 h 6858000"/>
              <a:gd name="connsiteX98" fmla="*/ 1641461 w 2889236"/>
              <a:gd name="connsiteY98" fmla="*/ 441325 h 6858000"/>
              <a:gd name="connsiteX99" fmla="*/ 1614473 w 2889236"/>
              <a:gd name="connsiteY99" fmla="*/ 354013 h 6858000"/>
              <a:gd name="connsiteX100" fmla="*/ 1592248 w 2889236"/>
              <a:gd name="connsiteY100" fmla="*/ 263525 h 6858000"/>
              <a:gd name="connsiteX101" fmla="*/ 1566848 w 2889236"/>
              <a:gd name="connsiteY101" fmla="*/ 174625 h 6858000"/>
              <a:gd name="connsiteX102" fmla="*/ 1541448 w 2889236"/>
              <a:gd name="connsiteY102" fmla="*/ 873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89236" h="6858000">
                <a:moveTo>
                  <a:pt x="1514461" y="0"/>
                </a:moveTo>
                <a:lnTo>
                  <a:pt x="1291796" y="0"/>
                </a:lnTo>
                <a:lnTo>
                  <a:pt x="1242998" y="0"/>
                </a:lnTo>
                <a:lnTo>
                  <a:pt x="303177" y="0"/>
                </a:lnTo>
                <a:lnTo>
                  <a:pt x="235415" y="0"/>
                </a:lnTo>
                <a:lnTo>
                  <a:pt x="0" y="0"/>
                </a:lnTo>
                <a:lnTo>
                  <a:pt x="0" y="6858000"/>
                </a:lnTo>
                <a:lnTo>
                  <a:pt x="235415" y="6858000"/>
                </a:lnTo>
                <a:lnTo>
                  <a:pt x="303177" y="6858000"/>
                </a:lnTo>
                <a:lnTo>
                  <a:pt x="1242998" y="6858000"/>
                </a:lnTo>
                <a:lnTo>
                  <a:pt x="1291795" y="6858000"/>
                </a:lnTo>
                <a:lnTo>
                  <a:pt x="1514461" y="6858000"/>
                </a:lnTo>
                <a:lnTo>
                  <a:pt x="1541448" y="6770688"/>
                </a:lnTo>
                <a:lnTo>
                  <a:pt x="1566848" y="6683375"/>
                </a:lnTo>
                <a:lnTo>
                  <a:pt x="1592248" y="6594475"/>
                </a:lnTo>
                <a:lnTo>
                  <a:pt x="1614473" y="6503988"/>
                </a:lnTo>
                <a:lnTo>
                  <a:pt x="1641461" y="6416675"/>
                </a:lnTo>
                <a:lnTo>
                  <a:pt x="1670036" y="6332538"/>
                </a:lnTo>
                <a:lnTo>
                  <a:pt x="1706548" y="6253163"/>
                </a:lnTo>
                <a:lnTo>
                  <a:pt x="1749411" y="6180138"/>
                </a:lnTo>
                <a:lnTo>
                  <a:pt x="1797036" y="6118225"/>
                </a:lnTo>
                <a:lnTo>
                  <a:pt x="1849423" y="6059488"/>
                </a:lnTo>
                <a:lnTo>
                  <a:pt x="1909748" y="6005513"/>
                </a:lnTo>
                <a:lnTo>
                  <a:pt x="1973248" y="5951538"/>
                </a:lnTo>
                <a:lnTo>
                  <a:pt x="2039923" y="5900738"/>
                </a:lnTo>
                <a:lnTo>
                  <a:pt x="2106598" y="5849938"/>
                </a:lnTo>
                <a:lnTo>
                  <a:pt x="2174861" y="5797550"/>
                </a:lnTo>
                <a:lnTo>
                  <a:pt x="2239948" y="5746750"/>
                </a:lnTo>
                <a:lnTo>
                  <a:pt x="2301861" y="5692775"/>
                </a:lnTo>
                <a:lnTo>
                  <a:pt x="2359011" y="5634038"/>
                </a:lnTo>
                <a:lnTo>
                  <a:pt x="2411398" y="5575300"/>
                </a:lnTo>
                <a:lnTo>
                  <a:pt x="2454261" y="5511800"/>
                </a:lnTo>
                <a:lnTo>
                  <a:pt x="2490773" y="5440363"/>
                </a:lnTo>
                <a:lnTo>
                  <a:pt x="2512998" y="5370513"/>
                </a:lnTo>
                <a:lnTo>
                  <a:pt x="2527286" y="5292725"/>
                </a:lnTo>
                <a:lnTo>
                  <a:pt x="2533636" y="5216525"/>
                </a:lnTo>
                <a:lnTo>
                  <a:pt x="2532048" y="5135563"/>
                </a:lnTo>
                <a:lnTo>
                  <a:pt x="2525698" y="5054600"/>
                </a:lnTo>
                <a:lnTo>
                  <a:pt x="2517761" y="4970463"/>
                </a:lnTo>
                <a:lnTo>
                  <a:pt x="2506648" y="4886325"/>
                </a:lnTo>
                <a:lnTo>
                  <a:pt x="2493948" y="4802188"/>
                </a:lnTo>
                <a:lnTo>
                  <a:pt x="2484423" y="4718050"/>
                </a:lnTo>
                <a:lnTo>
                  <a:pt x="2478073" y="4633913"/>
                </a:lnTo>
                <a:lnTo>
                  <a:pt x="2473311" y="4552950"/>
                </a:lnTo>
                <a:lnTo>
                  <a:pt x="2478073" y="4473575"/>
                </a:lnTo>
                <a:lnTo>
                  <a:pt x="2487598" y="4395788"/>
                </a:lnTo>
                <a:lnTo>
                  <a:pt x="2508236" y="4314825"/>
                </a:lnTo>
                <a:lnTo>
                  <a:pt x="2539986" y="4235450"/>
                </a:lnTo>
                <a:lnTo>
                  <a:pt x="2578086" y="4156075"/>
                </a:lnTo>
                <a:lnTo>
                  <a:pt x="2620948" y="4076700"/>
                </a:lnTo>
                <a:lnTo>
                  <a:pt x="2665398" y="3998913"/>
                </a:lnTo>
                <a:lnTo>
                  <a:pt x="2713024" y="3919538"/>
                </a:lnTo>
                <a:lnTo>
                  <a:pt x="2755886" y="3840163"/>
                </a:lnTo>
                <a:lnTo>
                  <a:pt x="2798748" y="3759200"/>
                </a:lnTo>
                <a:lnTo>
                  <a:pt x="2835261" y="3678238"/>
                </a:lnTo>
                <a:lnTo>
                  <a:pt x="2863836" y="3597275"/>
                </a:lnTo>
                <a:lnTo>
                  <a:pt x="2879711" y="3514725"/>
                </a:lnTo>
                <a:lnTo>
                  <a:pt x="2889236" y="3429000"/>
                </a:lnTo>
                <a:lnTo>
                  <a:pt x="2879711" y="3343275"/>
                </a:lnTo>
                <a:lnTo>
                  <a:pt x="2863836" y="3260725"/>
                </a:lnTo>
                <a:lnTo>
                  <a:pt x="2835261" y="3179763"/>
                </a:lnTo>
                <a:lnTo>
                  <a:pt x="2798748" y="3098800"/>
                </a:lnTo>
                <a:lnTo>
                  <a:pt x="2755886" y="3017838"/>
                </a:lnTo>
                <a:lnTo>
                  <a:pt x="2713024" y="2938463"/>
                </a:lnTo>
                <a:lnTo>
                  <a:pt x="2665398" y="2859088"/>
                </a:lnTo>
                <a:lnTo>
                  <a:pt x="2620948" y="2781300"/>
                </a:lnTo>
                <a:lnTo>
                  <a:pt x="2578086" y="2701925"/>
                </a:lnTo>
                <a:lnTo>
                  <a:pt x="2539986" y="2622550"/>
                </a:lnTo>
                <a:lnTo>
                  <a:pt x="2508236" y="2543175"/>
                </a:lnTo>
                <a:lnTo>
                  <a:pt x="2487598" y="2462213"/>
                </a:lnTo>
                <a:lnTo>
                  <a:pt x="2478073" y="2384425"/>
                </a:lnTo>
                <a:lnTo>
                  <a:pt x="2473311" y="2305050"/>
                </a:lnTo>
                <a:lnTo>
                  <a:pt x="2478073" y="2224088"/>
                </a:lnTo>
                <a:lnTo>
                  <a:pt x="2484423" y="2139950"/>
                </a:lnTo>
                <a:lnTo>
                  <a:pt x="2493948" y="2055813"/>
                </a:lnTo>
                <a:lnTo>
                  <a:pt x="2506648" y="1971675"/>
                </a:lnTo>
                <a:lnTo>
                  <a:pt x="2517761" y="1887538"/>
                </a:lnTo>
                <a:lnTo>
                  <a:pt x="2525698" y="1803400"/>
                </a:lnTo>
                <a:lnTo>
                  <a:pt x="2532048" y="1722438"/>
                </a:lnTo>
                <a:lnTo>
                  <a:pt x="2533636" y="1641475"/>
                </a:lnTo>
                <a:lnTo>
                  <a:pt x="2527286" y="1565275"/>
                </a:lnTo>
                <a:lnTo>
                  <a:pt x="2512998" y="1487488"/>
                </a:lnTo>
                <a:lnTo>
                  <a:pt x="2490773" y="1417638"/>
                </a:lnTo>
                <a:lnTo>
                  <a:pt x="2454261" y="1346200"/>
                </a:lnTo>
                <a:lnTo>
                  <a:pt x="2411398" y="1282700"/>
                </a:lnTo>
                <a:lnTo>
                  <a:pt x="2359011" y="1223963"/>
                </a:lnTo>
                <a:lnTo>
                  <a:pt x="2301861" y="1165225"/>
                </a:lnTo>
                <a:lnTo>
                  <a:pt x="2239948" y="1111250"/>
                </a:lnTo>
                <a:lnTo>
                  <a:pt x="2174861" y="1060450"/>
                </a:lnTo>
                <a:lnTo>
                  <a:pt x="2106598" y="1008063"/>
                </a:lnTo>
                <a:lnTo>
                  <a:pt x="2039923" y="957263"/>
                </a:lnTo>
                <a:lnTo>
                  <a:pt x="1973248" y="906463"/>
                </a:lnTo>
                <a:lnTo>
                  <a:pt x="1909748" y="852488"/>
                </a:lnTo>
                <a:lnTo>
                  <a:pt x="1849423" y="798513"/>
                </a:lnTo>
                <a:lnTo>
                  <a:pt x="1797036" y="739775"/>
                </a:lnTo>
                <a:lnTo>
                  <a:pt x="1749411" y="677863"/>
                </a:lnTo>
                <a:lnTo>
                  <a:pt x="1706548" y="604838"/>
                </a:lnTo>
                <a:lnTo>
                  <a:pt x="1670036" y="525463"/>
                </a:lnTo>
                <a:lnTo>
                  <a:pt x="1641461" y="441325"/>
                </a:lnTo>
                <a:lnTo>
                  <a:pt x="1614473" y="354013"/>
                </a:lnTo>
                <a:lnTo>
                  <a:pt x="1592248" y="263525"/>
                </a:lnTo>
                <a:lnTo>
                  <a:pt x="1566848" y="174625"/>
                </a:lnTo>
                <a:lnTo>
                  <a:pt x="1541448" y="87313"/>
                </a:lnTo>
                <a:close/>
              </a:path>
            </a:pathLst>
          </a:custGeom>
          <a:solidFill>
            <a:srgbClr val="171624"/>
          </a:solidFill>
          <a:ln w="0">
            <a:noFill/>
            <a:prstDash val="solid"/>
            <a:round/>
            <a:headEnd/>
            <a:tailEnd/>
          </a:ln>
        </p:spPr>
      </p:sp>
      <p:sp>
        <p:nvSpPr>
          <p:cNvPr id="4" name="TextBox 3">
            <a:extLst>
              <a:ext uri="{FF2B5EF4-FFF2-40B4-BE49-F238E27FC236}">
                <a16:creationId xmlns:a16="http://schemas.microsoft.com/office/drawing/2014/main" id="{EB819572-A914-D7AA-CB2A-C2DA84F87A4E}"/>
              </a:ext>
            </a:extLst>
          </p:cNvPr>
          <p:cNvSpPr txBox="1"/>
          <p:nvPr/>
        </p:nvSpPr>
        <p:spPr>
          <a:xfrm>
            <a:off x="1209256" y="2849996"/>
            <a:ext cx="9722319" cy="923330"/>
          </a:xfrm>
          <a:prstGeom prst="rect">
            <a:avLst/>
          </a:prstGeom>
          <a:noFill/>
        </p:spPr>
        <p:txBody>
          <a:bodyPr wrap="square">
            <a:spAutoFit/>
          </a:bodyPr>
          <a:lstStyle/>
          <a:p>
            <a:pPr algn="l"/>
            <a:r>
              <a:rPr lang="en-US" sz="5400" b="1" i="0" dirty="0">
                <a:effectLst/>
                <a:latin typeface="sohne"/>
              </a:rPr>
              <a:t>Networking Module</a:t>
            </a:r>
          </a:p>
        </p:txBody>
      </p:sp>
    </p:spTree>
    <p:extLst>
      <p:ext uri="{BB962C8B-B14F-4D97-AF65-F5344CB8AC3E}">
        <p14:creationId xmlns:p14="http://schemas.microsoft.com/office/powerpoint/2010/main" val="25372734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87" name="Rectangle 3078">
            <a:extLst>
              <a:ext uri="{FF2B5EF4-FFF2-40B4-BE49-F238E27FC236}">
                <a16:creationId xmlns:a16="http://schemas.microsoft.com/office/drawing/2014/main" id="{CE606343-BADE-4565-AB89-E9EF7E253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3300" cy="6997700"/>
          </a:xfrm>
          <a:prstGeom prst="rect">
            <a:avLst/>
          </a:prstGeom>
          <a:solidFill>
            <a:srgbClr val="4C5C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8" name="Rectangle 3080">
            <a:extLst>
              <a:ext uri="{FF2B5EF4-FFF2-40B4-BE49-F238E27FC236}">
                <a16:creationId xmlns:a16="http://schemas.microsoft.com/office/drawing/2014/main" id="{39E183BD-2932-401F-8B53-E247764B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452" y="489839"/>
            <a:ext cx="11460395" cy="6018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573800F-6538-D1D7-B2C8-6A6241820EC5}"/>
              </a:ext>
            </a:extLst>
          </p:cNvPr>
          <p:cNvSpPr txBox="1"/>
          <p:nvPr/>
        </p:nvSpPr>
        <p:spPr>
          <a:xfrm>
            <a:off x="1412180" y="1850995"/>
            <a:ext cx="1737976" cy="400110"/>
          </a:xfrm>
          <a:prstGeom prst="rect">
            <a:avLst/>
          </a:prstGeom>
          <a:noFill/>
        </p:spPr>
        <p:txBody>
          <a:bodyPr wrap="none" rtlCol="0">
            <a:spAutoFit/>
          </a:bodyPr>
          <a:lstStyle/>
          <a:p>
            <a:r>
              <a:rPr lang="en-US" sz="2000" dirty="0">
                <a:solidFill>
                  <a:schemeClr val="tx1">
                    <a:lumMod val="85000"/>
                    <a:lumOff val="15000"/>
                  </a:schemeClr>
                </a:solidFill>
                <a:latin typeface="Arial" panose="020B0604020202020204" pitchFamily="34" charset="0"/>
                <a:cs typeface="Arial" panose="020B0604020202020204" pitchFamily="34" charset="0"/>
              </a:rPr>
              <a:t>p</a:t>
            </a:r>
            <a:r>
              <a:rPr lang="en-VN" sz="2000" dirty="0">
                <a:solidFill>
                  <a:schemeClr val="tx1">
                    <a:lumMod val="85000"/>
                    <a:lumOff val="15000"/>
                  </a:schemeClr>
                </a:solidFill>
                <a:latin typeface="Arial" panose="020B0604020202020204" pitchFamily="34" charset="0"/>
                <a:cs typeface="Arial" panose="020B0604020202020204" pitchFamily="34" charset="0"/>
              </a:rPr>
              <a:t>roject_name</a:t>
            </a:r>
          </a:p>
        </p:txBody>
      </p:sp>
      <p:cxnSp>
        <p:nvCxnSpPr>
          <p:cNvPr id="10" name="Straight Arrow Connector 9">
            <a:extLst>
              <a:ext uri="{FF2B5EF4-FFF2-40B4-BE49-F238E27FC236}">
                <a16:creationId xmlns:a16="http://schemas.microsoft.com/office/drawing/2014/main" id="{39C40120-B73C-F346-A456-8AD8B0BB9674}"/>
              </a:ext>
            </a:extLst>
          </p:cNvPr>
          <p:cNvCxnSpPr>
            <a:cxnSpLocks/>
          </p:cNvCxnSpPr>
          <p:nvPr/>
        </p:nvCxnSpPr>
        <p:spPr>
          <a:xfrm>
            <a:off x="3284516" y="2131698"/>
            <a:ext cx="1400850" cy="0"/>
          </a:xfrm>
          <a:prstGeom prst="straightConnector1">
            <a:avLst/>
          </a:prstGeom>
          <a:ln w="25400">
            <a:solidFill>
              <a:schemeClr val="dk1">
                <a:alpha val="88000"/>
              </a:schemeClr>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6502DB7-96C0-E49B-A3B0-DA4A9369668F}"/>
              </a:ext>
            </a:extLst>
          </p:cNvPr>
          <p:cNvSpPr txBox="1"/>
          <p:nvPr/>
        </p:nvSpPr>
        <p:spPr>
          <a:xfrm>
            <a:off x="3167124" y="783863"/>
            <a:ext cx="5329216" cy="646331"/>
          </a:xfrm>
          <a:prstGeom prst="rect">
            <a:avLst/>
          </a:prstGeom>
          <a:noFill/>
        </p:spPr>
        <p:txBody>
          <a:bodyPr wrap="none" rtlCol="0">
            <a:spAutoFit/>
          </a:bodyPr>
          <a:lstStyle/>
          <a:p>
            <a:r>
              <a:rPr lang="en-US" sz="1800" b="1" dirty="0">
                <a:solidFill>
                  <a:srgbClr val="636363"/>
                </a:solidFill>
                <a:effectLst/>
                <a:latin typeface="FranklinGothic"/>
              </a:rPr>
              <a:t>Overall inputs and outputs of the networking module </a:t>
            </a:r>
            <a:endParaRPr lang="en-US" dirty="0"/>
          </a:p>
          <a:p>
            <a:endParaRPr lang="en-VN" dirty="0"/>
          </a:p>
        </p:txBody>
      </p:sp>
      <p:sp>
        <p:nvSpPr>
          <p:cNvPr id="17" name="Rectangle 16">
            <a:extLst>
              <a:ext uri="{FF2B5EF4-FFF2-40B4-BE49-F238E27FC236}">
                <a16:creationId xmlns:a16="http://schemas.microsoft.com/office/drawing/2014/main" id="{FA459069-B5C0-2266-7A35-86E9175DAD0A}"/>
              </a:ext>
            </a:extLst>
          </p:cNvPr>
          <p:cNvSpPr/>
          <p:nvPr/>
        </p:nvSpPr>
        <p:spPr>
          <a:xfrm>
            <a:off x="4685366" y="1475780"/>
            <a:ext cx="2133600" cy="1447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Networking module</a:t>
            </a:r>
          </a:p>
        </p:txBody>
      </p:sp>
      <p:sp>
        <p:nvSpPr>
          <p:cNvPr id="18" name="TextBox 17">
            <a:extLst>
              <a:ext uri="{FF2B5EF4-FFF2-40B4-BE49-F238E27FC236}">
                <a16:creationId xmlns:a16="http://schemas.microsoft.com/office/drawing/2014/main" id="{74C0D0E7-2030-31EF-5587-199FC7FF111D}"/>
              </a:ext>
            </a:extLst>
          </p:cNvPr>
          <p:cNvSpPr txBox="1"/>
          <p:nvPr/>
        </p:nvSpPr>
        <p:spPr>
          <a:xfrm>
            <a:off x="8245310" y="1624759"/>
            <a:ext cx="502061" cy="369332"/>
          </a:xfrm>
          <a:prstGeom prst="rect">
            <a:avLst/>
          </a:prstGeom>
          <a:noFill/>
        </p:spPr>
        <p:txBody>
          <a:bodyPr wrap="none" rtlCol="0">
            <a:spAutoFit/>
          </a:bodyPr>
          <a:lstStyle/>
          <a:p>
            <a:r>
              <a:rPr lang="en-VN" dirty="0"/>
              <a:t>vpc</a:t>
            </a:r>
          </a:p>
        </p:txBody>
      </p:sp>
      <p:sp>
        <p:nvSpPr>
          <p:cNvPr id="19" name="TextBox 18">
            <a:extLst>
              <a:ext uri="{FF2B5EF4-FFF2-40B4-BE49-F238E27FC236}">
                <a16:creationId xmlns:a16="http://schemas.microsoft.com/office/drawing/2014/main" id="{DA880EA0-CC3A-ACA4-F8A1-AE8EDAB89CA5}"/>
              </a:ext>
            </a:extLst>
          </p:cNvPr>
          <p:cNvSpPr txBox="1"/>
          <p:nvPr/>
        </p:nvSpPr>
        <p:spPr>
          <a:xfrm>
            <a:off x="8311033" y="2296899"/>
            <a:ext cx="370614" cy="369332"/>
          </a:xfrm>
          <a:prstGeom prst="rect">
            <a:avLst/>
          </a:prstGeom>
          <a:noFill/>
        </p:spPr>
        <p:txBody>
          <a:bodyPr wrap="none" rtlCol="0">
            <a:spAutoFit/>
          </a:bodyPr>
          <a:lstStyle/>
          <a:p>
            <a:r>
              <a:rPr lang="en-VN" dirty="0"/>
              <a:t>sg</a:t>
            </a:r>
          </a:p>
        </p:txBody>
      </p:sp>
      <p:cxnSp>
        <p:nvCxnSpPr>
          <p:cNvPr id="20" name="Straight Arrow Connector 19">
            <a:extLst>
              <a:ext uri="{FF2B5EF4-FFF2-40B4-BE49-F238E27FC236}">
                <a16:creationId xmlns:a16="http://schemas.microsoft.com/office/drawing/2014/main" id="{8313D5F0-39C8-0EEB-44DB-C49D795D703F}"/>
              </a:ext>
            </a:extLst>
          </p:cNvPr>
          <p:cNvCxnSpPr>
            <a:cxnSpLocks/>
          </p:cNvCxnSpPr>
          <p:nvPr/>
        </p:nvCxnSpPr>
        <p:spPr>
          <a:xfrm>
            <a:off x="6852264" y="1831165"/>
            <a:ext cx="1400850" cy="0"/>
          </a:xfrm>
          <a:prstGeom prst="straightConnector1">
            <a:avLst/>
          </a:prstGeom>
          <a:ln w="25400">
            <a:solidFill>
              <a:schemeClr val="dk1">
                <a:alpha val="88000"/>
              </a:schemeClr>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9967044B-8A0C-4881-5F38-376B78EF5312}"/>
              </a:ext>
            </a:extLst>
          </p:cNvPr>
          <p:cNvCxnSpPr>
            <a:cxnSpLocks/>
          </p:cNvCxnSpPr>
          <p:nvPr/>
        </p:nvCxnSpPr>
        <p:spPr>
          <a:xfrm>
            <a:off x="6852264" y="2481565"/>
            <a:ext cx="1400850" cy="0"/>
          </a:xfrm>
          <a:prstGeom prst="straightConnector1">
            <a:avLst/>
          </a:prstGeom>
          <a:ln w="25400">
            <a:solidFill>
              <a:schemeClr val="dk1">
                <a:alpha val="88000"/>
              </a:schemeClr>
            </a:solidFill>
            <a:tailEnd type="triangle"/>
          </a:ln>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6AA4825C-634C-A6F3-DB8A-3566E4792EC6}"/>
              </a:ext>
            </a:extLst>
          </p:cNvPr>
          <p:cNvPicPr>
            <a:picLocks noChangeAspect="1"/>
          </p:cNvPicPr>
          <p:nvPr/>
        </p:nvPicPr>
        <p:blipFill>
          <a:blip r:embed="rId3"/>
          <a:stretch>
            <a:fillRect/>
          </a:stretch>
        </p:blipFill>
        <p:spPr>
          <a:xfrm>
            <a:off x="3788306" y="3153750"/>
            <a:ext cx="4413168" cy="2964443"/>
          </a:xfrm>
          <a:prstGeom prst="rect">
            <a:avLst/>
          </a:prstGeom>
        </p:spPr>
      </p:pic>
    </p:spTree>
    <p:extLst>
      <p:ext uri="{BB962C8B-B14F-4D97-AF65-F5344CB8AC3E}">
        <p14:creationId xmlns:p14="http://schemas.microsoft.com/office/powerpoint/2010/main" val="1582962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CA3FA3-BE7D-8DC5-2D24-768F5D32197E}"/>
              </a:ext>
            </a:extLst>
          </p:cNvPr>
          <p:cNvPicPr>
            <a:picLocks noChangeAspect="1"/>
          </p:cNvPicPr>
          <p:nvPr/>
        </p:nvPicPr>
        <p:blipFill>
          <a:blip r:embed="rId3"/>
          <a:stretch>
            <a:fillRect/>
          </a:stretch>
        </p:blipFill>
        <p:spPr>
          <a:xfrm>
            <a:off x="2584450" y="1663700"/>
            <a:ext cx="7264400" cy="3670300"/>
          </a:xfrm>
          <a:prstGeom prst="rect">
            <a:avLst/>
          </a:prstGeom>
        </p:spPr>
      </p:pic>
    </p:spTree>
    <p:extLst>
      <p:ext uri="{BB962C8B-B14F-4D97-AF65-F5344CB8AC3E}">
        <p14:creationId xmlns:p14="http://schemas.microsoft.com/office/powerpoint/2010/main" val="1801920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9DF7B2-23B6-2CA6-5779-77D88A671E64}"/>
              </a:ext>
            </a:extLst>
          </p:cNvPr>
          <p:cNvSpPr txBox="1"/>
          <p:nvPr/>
        </p:nvSpPr>
        <p:spPr>
          <a:xfrm>
            <a:off x="1391478" y="410817"/>
            <a:ext cx="10052304" cy="646331"/>
          </a:xfrm>
          <a:prstGeom prst="rect">
            <a:avLst/>
          </a:prstGeom>
          <a:noFill/>
        </p:spPr>
        <p:txBody>
          <a:bodyPr wrap="none" rtlCol="0">
            <a:spAutoFit/>
          </a:bodyPr>
          <a:lstStyle/>
          <a:p>
            <a:r>
              <a:rPr lang="en-US" sz="1800" dirty="0">
                <a:solidFill>
                  <a:srgbClr val="232323"/>
                </a:solidFill>
                <a:effectLst/>
                <a:latin typeface="NewBaskerville"/>
              </a:rPr>
              <a:t>Create a new directory with the path </a:t>
            </a:r>
            <a:r>
              <a:rPr lang="en-US" sz="1800" dirty="0">
                <a:solidFill>
                  <a:srgbClr val="232323"/>
                </a:solidFill>
                <a:effectLst/>
                <a:latin typeface="Courier New" panose="02070309020205020404" pitchFamily="49" charset="0"/>
                <a:cs typeface="Courier New" panose="02070309020205020404" pitchFamily="49" charset="0"/>
              </a:rPr>
              <a:t>./modules/networking</a:t>
            </a:r>
            <a:r>
              <a:rPr lang="en-US" sz="1800" dirty="0">
                <a:solidFill>
                  <a:srgbClr val="232323"/>
                </a:solidFill>
                <a:effectLst/>
                <a:latin typeface="NewBaskerville"/>
              </a:rPr>
              <a:t>. In this directory, </a:t>
            </a:r>
          </a:p>
          <a:p>
            <a:r>
              <a:rPr lang="en-US" sz="1800" dirty="0">
                <a:solidFill>
                  <a:srgbClr val="232323"/>
                </a:solidFill>
                <a:effectLst/>
                <a:latin typeface="NewBaskerville"/>
              </a:rPr>
              <a:t>create three files</a:t>
            </a:r>
            <a:r>
              <a:rPr lang="en-US" dirty="0">
                <a:solidFill>
                  <a:srgbClr val="232323"/>
                </a:solidFill>
                <a:latin typeface="Courier New" panose="02070309020205020404" pitchFamily="49" charset="0"/>
                <a:cs typeface="Courier New" panose="02070309020205020404" pitchFamily="49" charset="0"/>
              </a:rPr>
              <a:t>:</a:t>
            </a:r>
            <a:r>
              <a:rPr lang="en-US" sz="1800" dirty="0">
                <a:solidFill>
                  <a:srgbClr val="232323"/>
                </a:solidFill>
                <a:effectLst/>
                <a:latin typeface="Courier New" panose="02070309020205020404" pitchFamily="49" charset="0"/>
                <a:cs typeface="Courier New" panose="02070309020205020404" pitchFamily="49" charset="0"/>
              </a:rPr>
              <a:t> </a:t>
            </a:r>
            <a:r>
              <a:rPr lang="en-US" sz="1800" dirty="0" err="1">
                <a:solidFill>
                  <a:srgbClr val="232323"/>
                </a:solidFill>
                <a:effectLst/>
                <a:latin typeface="Courier New" panose="02070309020205020404" pitchFamily="49" charset="0"/>
                <a:cs typeface="Courier New" panose="02070309020205020404" pitchFamily="49" charset="0"/>
              </a:rPr>
              <a:t>variables.tf</a:t>
            </a:r>
            <a:r>
              <a:rPr lang="en-US" sz="1800" dirty="0">
                <a:solidFill>
                  <a:srgbClr val="232323"/>
                </a:solidFill>
                <a:effectLst/>
                <a:latin typeface="NewBaskerville"/>
              </a:rPr>
              <a:t>, </a:t>
            </a:r>
            <a:r>
              <a:rPr lang="en-US" sz="1800" dirty="0" err="1">
                <a:solidFill>
                  <a:srgbClr val="232323"/>
                </a:solidFill>
                <a:effectLst/>
                <a:latin typeface="Courier New" panose="02070309020205020404" pitchFamily="49" charset="0"/>
                <a:cs typeface="Courier New" panose="02070309020205020404" pitchFamily="49" charset="0"/>
              </a:rPr>
              <a:t>main.tf</a:t>
            </a:r>
            <a:r>
              <a:rPr lang="en-US" sz="1800" dirty="0">
                <a:solidFill>
                  <a:srgbClr val="232323"/>
                </a:solidFill>
                <a:effectLst/>
                <a:latin typeface="NewBaskerville"/>
              </a:rPr>
              <a:t>, and </a:t>
            </a:r>
            <a:r>
              <a:rPr lang="en-US" sz="1800" dirty="0" err="1">
                <a:solidFill>
                  <a:srgbClr val="232323"/>
                </a:solidFill>
                <a:effectLst/>
                <a:latin typeface="Courier New" panose="02070309020205020404" pitchFamily="49" charset="0"/>
                <a:cs typeface="Courier New" panose="02070309020205020404" pitchFamily="49" charset="0"/>
              </a:rPr>
              <a:t>outputs.tf</a:t>
            </a:r>
            <a:r>
              <a:rPr lang="en-US" sz="1800" dirty="0">
                <a:solidFill>
                  <a:srgbClr val="232323"/>
                </a:solidFill>
                <a:effectLst/>
                <a:latin typeface="NewBaskerville"/>
              </a:rPr>
              <a:t>. We’ll start with </a:t>
            </a:r>
            <a:r>
              <a:rPr lang="en-US" sz="1800" dirty="0" err="1">
                <a:solidFill>
                  <a:srgbClr val="232323"/>
                </a:solidFill>
                <a:effectLst/>
                <a:latin typeface="Courier New" panose="02070309020205020404" pitchFamily="49" charset="0"/>
                <a:cs typeface="Courier New" panose="02070309020205020404" pitchFamily="49" charset="0"/>
              </a:rPr>
              <a:t>variables.tf</a:t>
            </a:r>
            <a:r>
              <a:rPr lang="en-US" sz="1800" dirty="0">
                <a:solidFill>
                  <a:srgbClr val="232323"/>
                </a:solidFill>
                <a:effectLst/>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E53B78F4-C266-F1DD-50E7-66BB6A692776}"/>
              </a:ext>
            </a:extLst>
          </p:cNvPr>
          <p:cNvPicPr>
            <a:picLocks noChangeAspect="1"/>
          </p:cNvPicPr>
          <p:nvPr/>
        </p:nvPicPr>
        <p:blipFill>
          <a:blip r:embed="rId3"/>
          <a:stretch>
            <a:fillRect/>
          </a:stretch>
        </p:blipFill>
        <p:spPr>
          <a:xfrm>
            <a:off x="2025650" y="1670050"/>
            <a:ext cx="8588021" cy="1453357"/>
          </a:xfrm>
          <a:prstGeom prst="rect">
            <a:avLst/>
          </a:prstGeom>
        </p:spPr>
      </p:pic>
    </p:spTree>
    <p:extLst>
      <p:ext uri="{BB962C8B-B14F-4D97-AF65-F5344CB8AC3E}">
        <p14:creationId xmlns:p14="http://schemas.microsoft.com/office/powerpoint/2010/main" val="3768523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A718DB-588B-1B33-C8E3-DF7912D08069}"/>
              </a:ext>
            </a:extLst>
          </p:cNvPr>
          <p:cNvSpPr txBox="1"/>
          <p:nvPr/>
        </p:nvSpPr>
        <p:spPr>
          <a:xfrm>
            <a:off x="1562793" y="432262"/>
            <a:ext cx="8910966" cy="369332"/>
          </a:xfrm>
          <a:prstGeom prst="rect">
            <a:avLst/>
          </a:prstGeom>
          <a:noFill/>
        </p:spPr>
        <p:txBody>
          <a:bodyPr wrap="none" rtlCol="0">
            <a:spAutoFit/>
          </a:bodyPr>
          <a:lstStyle/>
          <a:p>
            <a:r>
              <a:rPr lang="en-VN" dirty="0"/>
              <a:t>We will use Remote Module to install VPC network in the </a:t>
            </a:r>
            <a:r>
              <a:rPr lang="en-VN" dirty="0">
                <a:latin typeface="Courier New" panose="02070309020205020404" pitchFamily="49" charset="0"/>
                <a:cs typeface="Courier New" panose="02070309020205020404" pitchFamily="49" charset="0"/>
              </a:rPr>
              <a:t>main.tf</a:t>
            </a:r>
            <a:r>
              <a:rPr lang="en-VN" dirty="0"/>
              <a:t> of Networking Module</a:t>
            </a:r>
          </a:p>
        </p:txBody>
      </p:sp>
      <p:pic>
        <p:nvPicPr>
          <p:cNvPr id="4" name="Picture 3">
            <a:extLst>
              <a:ext uri="{FF2B5EF4-FFF2-40B4-BE49-F238E27FC236}">
                <a16:creationId xmlns:a16="http://schemas.microsoft.com/office/drawing/2014/main" id="{CBECB599-2207-2363-BAE1-0E19C91A153C}"/>
              </a:ext>
            </a:extLst>
          </p:cNvPr>
          <p:cNvPicPr>
            <a:picLocks noChangeAspect="1"/>
          </p:cNvPicPr>
          <p:nvPr/>
        </p:nvPicPr>
        <p:blipFill>
          <a:blip r:embed="rId3"/>
          <a:stretch>
            <a:fillRect/>
          </a:stretch>
        </p:blipFill>
        <p:spPr>
          <a:xfrm>
            <a:off x="1949449" y="1136650"/>
            <a:ext cx="6459187" cy="4648200"/>
          </a:xfrm>
          <a:prstGeom prst="rect">
            <a:avLst/>
          </a:prstGeom>
        </p:spPr>
      </p:pic>
      <p:sp>
        <p:nvSpPr>
          <p:cNvPr id="5" name="TextBox 4">
            <a:extLst>
              <a:ext uri="{FF2B5EF4-FFF2-40B4-BE49-F238E27FC236}">
                <a16:creationId xmlns:a16="http://schemas.microsoft.com/office/drawing/2014/main" id="{1BCDBFA2-9271-7E48-CDB4-1F67F4B61F29}"/>
              </a:ext>
            </a:extLst>
          </p:cNvPr>
          <p:cNvSpPr txBox="1"/>
          <p:nvPr/>
        </p:nvSpPr>
        <p:spPr>
          <a:xfrm>
            <a:off x="8731250" y="1289050"/>
            <a:ext cx="2891561" cy="923330"/>
          </a:xfrm>
          <a:prstGeom prst="rect">
            <a:avLst/>
          </a:prstGeom>
          <a:noFill/>
        </p:spPr>
        <p:txBody>
          <a:bodyPr wrap="none" rtlCol="0">
            <a:spAutoFit/>
          </a:bodyPr>
          <a:lstStyle/>
          <a:p>
            <a:r>
              <a:rPr lang="en-US" sz="1800" b="1" dirty="0">
                <a:solidFill>
                  <a:srgbClr val="636363"/>
                </a:solidFill>
                <a:effectLst/>
                <a:latin typeface="Humanist521BT"/>
              </a:rPr>
              <a:t>AWS VPC module published </a:t>
            </a:r>
          </a:p>
          <a:p>
            <a:r>
              <a:rPr lang="en-US" sz="1800" b="1" dirty="0">
                <a:solidFill>
                  <a:srgbClr val="636363"/>
                </a:solidFill>
                <a:effectLst/>
                <a:latin typeface="Humanist521BT"/>
              </a:rPr>
              <a:t>in the Terraform Registry </a:t>
            </a:r>
            <a:endParaRPr lang="en-US" dirty="0"/>
          </a:p>
          <a:p>
            <a:endParaRPr lang="en-VN" dirty="0"/>
          </a:p>
        </p:txBody>
      </p:sp>
      <p:cxnSp>
        <p:nvCxnSpPr>
          <p:cNvPr id="7" name="Straight Arrow Connector 6">
            <a:extLst>
              <a:ext uri="{FF2B5EF4-FFF2-40B4-BE49-F238E27FC236}">
                <a16:creationId xmlns:a16="http://schemas.microsoft.com/office/drawing/2014/main" id="{6606C948-513B-F903-ABFC-AD1446140B77}"/>
              </a:ext>
            </a:extLst>
          </p:cNvPr>
          <p:cNvCxnSpPr/>
          <p:nvPr/>
        </p:nvCxnSpPr>
        <p:spPr>
          <a:xfrm flipH="1">
            <a:off x="7131050" y="1593850"/>
            <a:ext cx="144780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8" name="TextBox 7">
            <a:extLst>
              <a:ext uri="{FF2B5EF4-FFF2-40B4-BE49-F238E27FC236}">
                <a16:creationId xmlns:a16="http://schemas.microsoft.com/office/drawing/2014/main" id="{AE21EF25-8D25-81B3-7EBD-3C2481D742BA}"/>
              </a:ext>
            </a:extLst>
          </p:cNvPr>
          <p:cNvSpPr txBox="1"/>
          <p:nvPr/>
        </p:nvSpPr>
        <p:spPr>
          <a:xfrm>
            <a:off x="8635621" y="1898650"/>
            <a:ext cx="3108885" cy="1200329"/>
          </a:xfrm>
          <a:prstGeom prst="rect">
            <a:avLst/>
          </a:prstGeom>
          <a:noFill/>
        </p:spPr>
        <p:txBody>
          <a:bodyPr wrap="square" rtlCol="0">
            <a:spAutoFit/>
          </a:bodyPr>
          <a:lstStyle/>
          <a:p>
            <a:r>
              <a:rPr lang="en-US" dirty="0">
                <a:hlinkClick r:id="rId4"/>
              </a:rPr>
              <a:t>https://registry.terraform.io/modules/terraform-aws-modules/vpc/aws/latest</a:t>
            </a:r>
            <a:br>
              <a:rPr lang="en-US" dirty="0"/>
            </a:br>
            <a:endParaRPr lang="en-VN" dirty="0"/>
          </a:p>
        </p:txBody>
      </p:sp>
    </p:spTree>
    <p:extLst>
      <p:ext uri="{BB962C8B-B14F-4D97-AF65-F5344CB8AC3E}">
        <p14:creationId xmlns:p14="http://schemas.microsoft.com/office/powerpoint/2010/main" val="1302664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35" name="Rectangle 5126">
            <a:extLst>
              <a:ext uri="{FF2B5EF4-FFF2-40B4-BE49-F238E27FC236}">
                <a16:creationId xmlns:a16="http://schemas.microsoft.com/office/drawing/2014/main" id="{662570FE-8E1C-4A25-8827-8928189FA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3300" cy="69977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6" name="Rectangle 5128">
            <a:extLst>
              <a:ext uri="{FF2B5EF4-FFF2-40B4-BE49-F238E27FC236}">
                <a16:creationId xmlns:a16="http://schemas.microsoft.com/office/drawing/2014/main" id="{440B24BC-917F-49C2-B8AA-C569A400B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201" y="656575"/>
            <a:ext cx="11120896" cy="5684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7" name="Freeform 6">
            <a:extLst>
              <a:ext uri="{FF2B5EF4-FFF2-40B4-BE49-F238E27FC236}">
                <a16:creationId xmlns:a16="http://schemas.microsoft.com/office/drawing/2014/main" id="{39F7F083-7C2B-4120-9960-D77AB2863B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1">
              <a:lumMod val="75000"/>
            </a:schemeClr>
          </a:solidFill>
          <a:ln w="0">
            <a:noFill/>
            <a:prstDash val="solid"/>
            <a:round/>
            <a:headEnd/>
            <a:tailEnd/>
          </a:ln>
        </p:spPr>
      </p:sp>
      <p:pic>
        <p:nvPicPr>
          <p:cNvPr id="5122" name="Picture 2" descr="image">
            <a:extLst>
              <a:ext uri="{FF2B5EF4-FFF2-40B4-BE49-F238E27FC236}">
                <a16:creationId xmlns:a16="http://schemas.microsoft.com/office/drawing/2014/main" id="{0C184549-F942-4FD9-56F9-F37A9B6483D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23135" y="812171"/>
            <a:ext cx="5987028" cy="5373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036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3300"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698064" y="0"/>
            <a:ext cx="4735236" cy="69977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E54AD8A1-6495-EBB5-F7A6-0CB4793F24D6}"/>
              </a:ext>
            </a:extLst>
          </p:cNvPr>
          <p:cNvSpPr>
            <a:spLocks noGrp="1"/>
          </p:cNvSpPr>
          <p:nvPr>
            <p:ph type="title"/>
          </p:nvPr>
        </p:nvSpPr>
        <p:spPr>
          <a:xfrm>
            <a:off x="8504377" y="420157"/>
            <a:ext cx="3151841" cy="856929"/>
          </a:xfrm>
        </p:spPr>
        <p:txBody>
          <a:bodyPr anchor="b">
            <a:normAutofit/>
          </a:bodyPr>
          <a:lstStyle/>
          <a:p>
            <a:r>
              <a:rPr lang="en-VN" sz="1900" dirty="0">
                <a:solidFill>
                  <a:schemeClr val="accent1"/>
                </a:solidFill>
                <a:latin typeface="+mn-lt"/>
              </a:rPr>
              <a:t>What we have done last meeting</a:t>
            </a:r>
          </a:p>
        </p:txBody>
      </p:sp>
      <p:pic>
        <p:nvPicPr>
          <p:cNvPr id="3" name="Picture 2" descr="A diagram of a diagram&#10;&#10;Description automatically generated with medium confidence">
            <a:extLst>
              <a:ext uri="{FF2B5EF4-FFF2-40B4-BE49-F238E27FC236}">
                <a16:creationId xmlns:a16="http://schemas.microsoft.com/office/drawing/2014/main" id="{44029CD9-24CE-21B0-5DCD-980FB337C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272" y="1259883"/>
            <a:ext cx="6096593" cy="4160923"/>
          </a:xfrm>
          <a:prstGeom prst="rect">
            <a:avLst/>
          </a:prstGeom>
        </p:spPr>
      </p:pic>
      <p:graphicFrame>
        <p:nvGraphicFramePr>
          <p:cNvPr id="7" name="TextBox 2">
            <a:extLst>
              <a:ext uri="{FF2B5EF4-FFF2-40B4-BE49-F238E27FC236}">
                <a16:creationId xmlns:a16="http://schemas.microsoft.com/office/drawing/2014/main" id="{1EBC155D-6496-363E-2257-A7533A9E997E}"/>
              </a:ext>
            </a:extLst>
          </p:cNvPr>
          <p:cNvGraphicFramePr/>
          <p:nvPr>
            <p:extLst>
              <p:ext uri="{D42A27DB-BD31-4B8C-83A1-F6EECF244321}">
                <p14:modId xmlns:p14="http://schemas.microsoft.com/office/powerpoint/2010/main" val="847369597"/>
              </p:ext>
            </p:extLst>
          </p:nvPr>
        </p:nvGraphicFramePr>
        <p:xfrm>
          <a:off x="8504377" y="1688779"/>
          <a:ext cx="3151841" cy="43105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00542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9">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CCDD2131-07D9-1310-C9E6-DDAEF67394D9}"/>
              </a:ext>
            </a:extLst>
          </p:cNvPr>
          <p:cNvSpPr txBox="1"/>
          <p:nvPr/>
        </p:nvSpPr>
        <p:spPr>
          <a:xfrm>
            <a:off x="1557152" y="1665453"/>
            <a:ext cx="4449958" cy="3666794"/>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dirty="0"/>
              <a:t>Next step,  we will proceed to create a </a:t>
            </a:r>
            <a:r>
              <a:rPr lang="en-US" dirty="0" err="1"/>
              <a:t>Secutiry</a:t>
            </a:r>
            <a:r>
              <a:rPr lang="en-US" dirty="0"/>
              <a:t> Group for our VPC. </a:t>
            </a:r>
            <a:br>
              <a:rPr lang="en-US" dirty="0"/>
            </a:br>
            <a:r>
              <a:rPr lang="en-US" dirty="0"/>
              <a:t>Our Security Group must allow the following 3 things:</a:t>
            </a:r>
          </a:p>
          <a:p>
            <a:pPr marL="285750" indent="-228600" defTabSz="914400">
              <a:lnSpc>
                <a:spcPct val="110000"/>
              </a:lnSpc>
              <a:spcBef>
                <a:spcPts val="700"/>
              </a:spcBef>
              <a:buClr>
                <a:schemeClr val="tx2"/>
              </a:buClr>
              <a:buFontTx/>
              <a:buChar char="-"/>
            </a:pPr>
            <a:r>
              <a:rPr lang="en-US" dirty="0"/>
              <a:t>Allows access to port 80 of LB from anywhere </a:t>
            </a:r>
          </a:p>
          <a:p>
            <a:pPr marL="285750" indent="-228600" defTabSz="914400">
              <a:lnSpc>
                <a:spcPct val="110000"/>
              </a:lnSpc>
              <a:spcBef>
                <a:spcPts val="700"/>
              </a:spcBef>
              <a:buClr>
                <a:schemeClr val="tx2"/>
              </a:buClr>
              <a:buFontTx/>
              <a:buChar char="-"/>
            </a:pPr>
            <a:r>
              <a:rPr lang="en-US" dirty="0"/>
              <a:t>Allow access to port 8080 of EC2s from LB </a:t>
            </a:r>
          </a:p>
          <a:p>
            <a:pPr marL="285750" indent="-228600" defTabSz="914400">
              <a:lnSpc>
                <a:spcPct val="110000"/>
              </a:lnSpc>
              <a:spcBef>
                <a:spcPts val="700"/>
              </a:spcBef>
              <a:buClr>
                <a:schemeClr val="tx2"/>
              </a:buClr>
              <a:buFontTx/>
              <a:buChar char="-"/>
            </a:pPr>
            <a:r>
              <a:rPr lang="en-US" dirty="0"/>
              <a:t>Allow access to port 3306 of RDS from EC2</a:t>
            </a:r>
          </a:p>
        </p:txBody>
      </p:sp>
      <p:pic>
        <p:nvPicPr>
          <p:cNvPr id="4" name="Picture 3">
            <a:extLst>
              <a:ext uri="{FF2B5EF4-FFF2-40B4-BE49-F238E27FC236}">
                <a16:creationId xmlns:a16="http://schemas.microsoft.com/office/drawing/2014/main" id="{2964C8AE-3265-05E7-278C-0463474255F9}"/>
              </a:ext>
            </a:extLst>
          </p:cNvPr>
          <p:cNvPicPr>
            <a:picLocks noChangeAspect="1"/>
          </p:cNvPicPr>
          <p:nvPr/>
        </p:nvPicPr>
        <p:blipFill>
          <a:blip r:embed="rId3"/>
          <a:stretch>
            <a:fillRect/>
          </a:stretch>
        </p:blipFill>
        <p:spPr>
          <a:xfrm>
            <a:off x="6836486" y="298450"/>
            <a:ext cx="4249492" cy="6083299"/>
          </a:xfrm>
          <a:prstGeom prst="rect">
            <a:avLst/>
          </a:prstGeom>
        </p:spPr>
      </p:pic>
    </p:spTree>
    <p:extLst>
      <p:ext uri="{BB962C8B-B14F-4D97-AF65-F5344CB8AC3E}">
        <p14:creationId xmlns:p14="http://schemas.microsoft.com/office/powerpoint/2010/main" val="1192826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8BC6A2-FB01-DDC3-31CC-2340FCE8175E}"/>
              </a:ext>
            </a:extLst>
          </p:cNvPr>
          <p:cNvSpPr txBox="1"/>
          <p:nvPr/>
        </p:nvSpPr>
        <p:spPr>
          <a:xfrm>
            <a:off x="1111250" y="1060450"/>
            <a:ext cx="8247835" cy="646331"/>
          </a:xfrm>
          <a:prstGeom prst="rect">
            <a:avLst/>
          </a:prstGeom>
          <a:noFill/>
        </p:spPr>
        <p:txBody>
          <a:bodyPr wrap="none" rtlCol="0">
            <a:spAutoFit/>
          </a:bodyPr>
          <a:lstStyle/>
          <a:p>
            <a:r>
              <a:rPr lang="en-VN" dirty="0"/>
              <a:t>I</a:t>
            </a:r>
            <a:r>
              <a:rPr lang="en-US" dirty="0"/>
              <a:t>n order to make the external Modules to be able to access the values ​​of this Module, </a:t>
            </a:r>
          </a:p>
          <a:p>
            <a:r>
              <a:rPr lang="en-US" dirty="0"/>
              <a:t>we need to define an output value for it. Create </a:t>
            </a:r>
            <a:r>
              <a:rPr lang="en-US" dirty="0" err="1">
                <a:latin typeface="Courier New" panose="02070309020205020404" pitchFamily="49" charset="0"/>
                <a:cs typeface="Courier New" panose="02070309020205020404" pitchFamily="49" charset="0"/>
              </a:rPr>
              <a:t>outputs.tf</a:t>
            </a:r>
            <a:r>
              <a:rPr lang="en-US" dirty="0">
                <a:latin typeface="Courier New" panose="02070309020205020404" pitchFamily="49" charset="0"/>
                <a:cs typeface="Courier New" panose="02070309020205020404" pitchFamily="49" charset="0"/>
              </a:rPr>
              <a:t> </a:t>
            </a:r>
            <a:r>
              <a:rPr lang="en-US" dirty="0"/>
              <a:t>file.</a:t>
            </a:r>
            <a:endParaRPr lang="en-VN" dirty="0"/>
          </a:p>
        </p:txBody>
      </p:sp>
      <p:pic>
        <p:nvPicPr>
          <p:cNvPr id="3" name="Picture 2">
            <a:extLst>
              <a:ext uri="{FF2B5EF4-FFF2-40B4-BE49-F238E27FC236}">
                <a16:creationId xmlns:a16="http://schemas.microsoft.com/office/drawing/2014/main" id="{9D3B27A5-7828-5A05-10EE-A6409966ABB4}"/>
              </a:ext>
            </a:extLst>
          </p:cNvPr>
          <p:cNvPicPr>
            <a:picLocks noChangeAspect="1"/>
          </p:cNvPicPr>
          <p:nvPr/>
        </p:nvPicPr>
        <p:blipFill>
          <a:blip r:embed="rId2"/>
          <a:stretch>
            <a:fillRect/>
          </a:stretch>
        </p:blipFill>
        <p:spPr>
          <a:xfrm>
            <a:off x="1568450" y="2813050"/>
            <a:ext cx="9220200" cy="2556634"/>
          </a:xfrm>
          <a:prstGeom prst="rect">
            <a:avLst/>
          </a:prstGeom>
        </p:spPr>
      </p:pic>
    </p:spTree>
    <p:extLst>
      <p:ext uri="{BB962C8B-B14F-4D97-AF65-F5344CB8AC3E}">
        <p14:creationId xmlns:p14="http://schemas.microsoft.com/office/powerpoint/2010/main" val="2686860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9" name="Rectangle 8">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15384613-A493-4A01-873E-5BD3769D1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298"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FD8C93-A094-7DCC-5083-5639C87A3459}"/>
              </a:ext>
            </a:extLst>
          </p:cNvPr>
          <p:cNvSpPr txBox="1"/>
          <p:nvPr/>
        </p:nvSpPr>
        <p:spPr>
          <a:xfrm>
            <a:off x="1245973" y="375644"/>
            <a:ext cx="7708206" cy="494870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endParaRPr lang="en-US" sz="9000" spc="800" dirty="0">
              <a:solidFill>
                <a:schemeClr val="tx2"/>
              </a:solidFill>
              <a:ea typeface="+mj-ea"/>
              <a:cs typeface="+mj-cs"/>
            </a:endParaRPr>
          </a:p>
        </p:txBody>
      </p:sp>
      <p:sp>
        <p:nvSpPr>
          <p:cNvPr id="13" name="Rectangle 12">
            <a:extLst>
              <a:ext uri="{FF2B5EF4-FFF2-40B4-BE49-F238E27FC236}">
                <a16:creationId xmlns:a16="http://schemas.microsoft.com/office/drawing/2014/main" id="{34336F18-80E9-4DFA-9C2E-3F8561472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rgbClr val="17162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Shape 14">
            <a:extLst>
              <a:ext uri="{FF2B5EF4-FFF2-40B4-BE49-F238E27FC236}">
                <a16:creationId xmlns:a16="http://schemas.microsoft.com/office/drawing/2014/main" id="{9D293054-EC89-4CF2-AAEF-B38981E9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486881" y="0"/>
            <a:ext cx="2946419" cy="6997700"/>
          </a:xfrm>
          <a:custGeom>
            <a:avLst/>
            <a:gdLst>
              <a:gd name="connsiteX0" fmla="*/ 1514461 w 2889236"/>
              <a:gd name="connsiteY0" fmla="*/ 0 h 6858000"/>
              <a:gd name="connsiteX1" fmla="*/ 1291796 w 2889236"/>
              <a:gd name="connsiteY1" fmla="*/ 0 h 6858000"/>
              <a:gd name="connsiteX2" fmla="*/ 1242998 w 2889236"/>
              <a:gd name="connsiteY2" fmla="*/ 0 h 6858000"/>
              <a:gd name="connsiteX3" fmla="*/ 303177 w 2889236"/>
              <a:gd name="connsiteY3" fmla="*/ 0 h 6858000"/>
              <a:gd name="connsiteX4" fmla="*/ 235415 w 2889236"/>
              <a:gd name="connsiteY4" fmla="*/ 0 h 6858000"/>
              <a:gd name="connsiteX5" fmla="*/ 0 w 2889236"/>
              <a:gd name="connsiteY5" fmla="*/ 0 h 6858000"/>
              <a:gd name="connsiteX6" fmla="*/ 0 w 2889236"/>
              <a:gd name="connsiteY6" fmla="*/ 6858000 h 6858000"/>
              <a:gd name="connsiteX7" fmla="*/ 235415 w 2889236"/>
              <a:gd name="connsiteY7" fmla="*/ 6858000 h 6858000"/>
              <a:gd name="connsiteX8" fmla="*/ 303177 w 2889236"/>
              <a:gd name="connsiteY8" fmla="*/ 6858000 h 6858000"/>
              <a:gd name="connsiteX9" fmla="*/ 1242998 w 2889236"/>
              <a:gd name="connsiteY9" fmla="*/ 6858000 h 6858000"/>
              <a:gd name="connsiteX10" fmla="*/ 1291795 w 2889236"/>
              <a:gd name="connsiteY10" fmla="*/ 6858000 h 6858000"/>
              <a:gd name="connsiteX11" fmla="*/ 1514461 w 2889236"/>
              <a:gd name="connsiteY11" fmla="*/ 6858000 h 6858000"/>
              <a:gd name="connsiteX12" fmla="*/ 1541448 w 2889236"/>
              <a:gd name="connsiteY12" fmla="*/ 6770688 h 6858000"/>
              <a:gd name="connsiteX13" fmla="*/ 1566848 w 2889236"/>
              <a:gd name="connsiteY13" fmla="*/ 6683375 h 6858000"/>
              <a:gd name="connsiteX14" fmla="*/ 1592248 w 2889236"/>
              <a:gd name="connsiteY14" fmla="*/ 6594475 h 6858000"/>
              <a:gd name="connsiteX15" fmla="*/ 1614473 w 2889236"/>
              <a:gd name="connsiteY15" fmla="*/ 6503988 h 6858000"/>
              <a:gd name="connsiteX16" fmla="*/ 1641461 w 2889236"/>
              <a:gd name="connsiteY16" fmla="*/ 6416675 h 6858000"/>
              <a:gd name="connsiteX17" fmla="*/ 1670036 w 2889236"/>
              <a:gd name="connsiteY17" fmla="*/ 6332538 h 6858000"/>
              <a:gd name="connsiteX18" fmla="*/ 1706548 w 2889236"/>
              <a:gd name="connsiteY18" fmla="*/ 6253163 h 6858000"/>
              <a:gd name="connsiteX19" fmla="*/ 1749411 w 2889236"/>
              <a:gd name="connsiteY19" fmla="*/ 6180138 h 6858000"/>
              <a:gd name="connsiteX20" fmla="*/ 1797036 w 2889236"/>
              <a:gd name="connsiteY20" fmla="*/ 6118225 h 6858000"/>
              <a:gd name="connsiteX21" fmla="*/ 1849423 w 2889236"/>
              <a:gd name="connsiteY21" fmla="*/ 6059488 h 6858000"/>
              <a:gd name="connsiteX22" fmla="*/ 1909748 w 2889236"/>
              <a:gd name="connsiteY22" fmla="*/ 6005513 h 6858000"/>
              <a:gd name="connsiteX23" fmla="*/ 1973248 w 2889236"/>
              <a:gd name="connsiteY23" fmla="*/ 5951538 h 6858000"/>
              <a:gd name="connsiteX24" fmla="*/ 2039923 w 2889236"/>
              <a:gd name="connsiteY24" fmla="*/ 5900738 h 6858000"/>
              <a:gd name="connsiteX25" fmla="*/ 2106598 w 2889236"/>
              <a:gd name="connsiteY25" fmla="*/ 5849938 h 6858000"/>
              <a:gd name="connsiteX26" fmla="*/ 2174861 w 2889236"/>
              <a:gd name="connsiteY26" fmla="*/ 5797550 h 6858000"/>
              <a:gd name="connsiteX27" fmla="*/ 2239948 w 2889236"/>
              <a:gd name="connsiteY27" fmla="*/ 5746750 h 6858000"/>
              <a:gd name="connsiteX28" fmla="*/ 2301861 w 2889236"/>
              <a:gd name="connsiteY28" fmla="*/ 5692775 h 6858000"/>
              <a:gd name="connsiteX29" fmla="*/ 2359011 w 2889236"/>
              <a:gd name="connsiteY29" fmla="*/ 5634038 h 6858000"/>
              <a:gd name="connsiteX30" fmla="*/ 2411398 w 2889236"/>
              <a:gd name="connsiteY30" fmla="*/ 5575300 h 6858000"/>
              <a:gd name="connsiteX31" fmla="*/ 2454261 w 2889236"/>
              <a:gd name="connsiteY31" fmla="*/ 5511800 h 6858000"/>
              <a:gd name="connsiteX32" fmla="*/ 2490773 w 2889236"/>
              <a:gd name="connsiteY32" fmla="*/ 5440363 h 6858000"/>
              <a:gd name="connsiteX33" fmla="*/ 2512998 w 2889236"/>
              <a:gd name="connsiteY33" fmla="*/ 5370513 h 6858000"/>
              <a:gd name="connsiteX34" fmla="*/ 2527286 w 2889236"/>
              <a:gd name="connsiteY34" fmla="*/ 5292725 h 6858000"/>
              <a:gd name="connsiteX35" fmla="*/ 2533636 w 2889236"/>
              <a:gd name="connsiteY35" fmla="*/ 5216525 h 6858000"/>
              <a:gd name="connsiteX36" fmla="*/ 2532048 w 2889236"/>
              <a:gd name="connsiteY36" fmla="*/ 5135563 h 6858000"/>
              <a:gd name="connsiteX37" fmla="*/ 2525698 w 2889236"/>
              <a:gd name="connsiteY37" fmla="*/ 5054600 h 6858000"/>
              <a:gd name="connsiteX38" fmla="*/ 2517761 w 2889236"/>
              <a:gd name="connsiteY38" fmla="*/ 4970463 h 6858000"/>
              <a:gd name="connsiteX39" fmla="*/ 2506648 w 2889236"/>
              <a:gd name="connsiteY39" fmla="*/ 4886325 h 6858000"/>
              <a:gd name="connsiteX40" fmla="*/ 2493948 w 2889236"/>
              <a:gd name="connsiteY40" fmla="*/ 4802188 h 6858000"/>
              <a:gd name="connsiteX41" fmla="*/ 2484423 w 2889236"/>
              <a:gd name="connsiteY41" fmla="*/ 4718050 h 6858000"/>
              <a:gd name="connsiteX42" fmla="*/ 2478073 w 2889236"/>
              <a:gd name="connsiteY42" fmla="*/ 4633913 h 6858000"/>
              <a:gd name="connsiteX43" fmla="*/ 2473311 w 2889236"/>
              <a:gd name="connsiteY43" fmla="*/ 4552950 h 6858000"/>
              <a:gd name="connsiteX44" fmla="*/ 2478073 w 2889236"/>
              <a:gd name="connsiteY44" fmla="*/ 4473575 h 6858000"/>
              <a:gd name="connsiteX45" fmla="*/ 2487598 w 2889236"/>
              <a:gd name="connsiteY45" fmla="*/ 4395788 h 6858000"/>
              <a:gd name="connsiteX46" fmla="*/ 2508236 w 2889236"/>
              <a:gd name="connsiteY46" fmla="*/ 4314825 h 6858000"/>
              <a:gd name="connsiteX47" fmla="*/ 2539986 w 2889236"/>
              <a:gd name="connsiteY47" fmla="*/ 4235450 h 6858000"/>
              <a:gd name="connsiteX48" fmla="*/ 2578086 w 2889236"/>
              <a:gd name="connsiteY48" fmla="*/ 4156075 h 6858000"/>
              <a:gd name="connsiteX49" fmla="*/ 2620948 w 2889236"/>
              <a:gd name="connsiteY49" fmla="*/ 4076700 h 6858000"/>
              <a:gd name="connsiteX50" fmla="*/ 2665398 w 2889236"/>
              <a:gd name="connsiteY50" fmla="*/ 3998913 h 6858000"/>
              <a:gd name="connsiteX51" fmla="*/ 2713024 w 2889236"/>
              <a:gd name="connsiteY51" fmla="*/ 3919538 h 6858000"/>
              <a:gd name="connsiteX52" fmla="*/ 2755886 w 2889236"/>
              <a:gd name="connsiteY52" fmla="*/ 3840163 h 6858000"/>
              <a:gd name="connsiteX53" fmla="*/ 2798748 w 2889236"/>
              <a:gd name="connsiteY53" fmla="*/ 3759200 h 6858000"/>
              <a:gd name="connsiteX54" fmla="*/ 2835261 w 2889236"/>
              <a:gd name="connsiteY54" fmla="*/ 3678238 h 6858000"/>
              <a:gd name="connsiteX55" fmla="*/ 2863836 w 2889236"/>
              <a:gd name="connsiteY55" fmla="*/ 3597275 h 6858000"/>
              <a:gd name="connsiteX56" fmla="*/ 2879711 w 2889236"/>
              <a:gd name="connsiteY56" fmla="*/ 3514725 h 6858000"/>
              <a:gd name="connsiteX57" fmla="*/ 2889236 w 2889236"/>
              <a:gd name="connsiteY57" fmla="*/ 3429000 h 6858000"/>
              <a:gd name="connsiteX58" fmla="*/ 2879711 w 2889236"/>
              <a:gd name="connsiteY58" fmla="*/ 3343275 h 6858000"/>
              <a:gd name="connsiteX59" fmla="*/ 2863836 w 2889236"/>
              <a:gd name="connsiteY59" fmla="*/ 3260725 h 6858000"/>
              <a:gd name="connsiteX60" fmla="*/ 2835261 w 2889236"/>
              <a:gd name="connsiteY60" fmla="*/ 3179763 h 6858000"/>
              <a:gd name="connsiteX61" fmla="*/ 2798748 w 2889236"/>
              <a:gd name="connsiteY61" fmla="*/ 3098800 h 6858000"/>
              <a:gd name="connsiteX62" fmla="*/ 2755886 w 2889236"/>
              <a:gd name="connsiteY62" fmla="*/ 3017838 h 6858000"/>
              <a:gd name="connsiteX63" fmla="*/ 2713024 w 2889236"/>
              <a:gd name="connsiteY63" fmla="*/ 2938463 h 6858000"/>
              <a:gd name="connsiteX64" fmla="*/ 2665398 w 2889236"/>
              <a:gd name="connsiteY64" fmla="*/ 2859088 h 6858000"/>
              <a:gd name="connsiteX65" fmla="*/ 2620948 w 2889236"/>
              <a:gd name="connsiteY65" fmla="*/ 2781300 h 6858000"/>
              <a:gd name="connsiteX66" fmla="*/ 2578086 w 2889236"/>
              <a:gd name="connsiteY66" fmla="*/ 2701925 h 6858000"/>
              <a:gd name="connsiteX67" fmla="*/ 2539986 w 2889236"/>
              <a:gd name="connsiteY67" fmla="*/ 2622550 h 6858000"/>
              <a:gd name="connsiteX68" fmla="*/ 2508236 w 2889236"/>
              <a:gd name="connsiteY68" fmla="*/ 2543175 h 6858000"/>
              <a:gd name="connsiteX69" fmla="*/ 2487598 w 2889236"/>
              <a:gd name="connsiteY69" fmla="*/ 2462213 h 6858000"/>
              <a:gd name="connsiteX70" fmla="*/ 2478073 w 2889236"/>
              <a:gd name="connsiteY70" fmla="*/ 2384425 h 6858000"/>
              <a:gd name="connsiteX71" fmla="*/ 2473311 w 2889236"/>
              <a:gd name="connsiteY71" fmla="*/ 2305050 h 6858000"/>
              <a:gd name="connsiteX72" fmla="*/ 2478073 w 2889236"/>
              <a:gd name="connsiteY72" fmla="*/ 2224088 h 6858000"/>
              <a:gd name="connsiteX73" fmla="*/ 2484423 w 2889236"/>
              <a:gd name="connsiteY73" fmla="*/ 2139950 h 6858000"/>
              <a:gd name="connsiteX74" fmla="*/ 2493948 w 2889236"/>
              <a:gd name="connsiteY74" fmla="*/ 2055813 h 6858000"/>
              <a:gd name="connsiteX75" fmla="*/ 2506648 w 2889236"/>
              <a:gd name="connsiteY75" fmla="*/ 1971675 h 6858000"/>
              <a:gd name="connsiteX76" fmla="*/ 2517761 w 2889236"/>
              <a:gd name="connsiteY76" fmla="*/ 1887538 h 6858000"/>
              <a:gd name="connsiteX77" fmla="*/ 2525698 w 2889236"/>
              <a:gd name="connsiteY77" fmla="*/ 1803400 h 6858000"/>
              <a:gd name="connsiteX78" fmla="*/ 2532048 w 2889236"/>
              <a:gd name="connsiteY78" fmla="*/ 1722438 h 6858000"/>
              <a:gd name="connsiteX79" fmla="*/ 2533636 w 2889236"/>
              <a:gd name="connsiteY79" fmla="*/ 1641475 h 6858000"/>
              <a:gd name="connsiteX80" fmla="*/ 2527286 w 2889236"/>
              <a:gd name="connsiteY80" fmla="*/ 1565275 h 6858000"/>
              <a:gd name="connsiteX81" fmla="*/ 2512998 w 2889236"/>
              <a:gd name="connsiteY81" fmla="*/ 1487488 h 6858000"/>
              <a:gd name="connsiteX82" fmla="*/ 2490773 w 2889236"/>
              <a:gd name="connsiteY82" fmla="*/ 1417638 h 6858000"/>
              <a:gd name="connsiteX83" fmla="*/ 2454261 w 2889236"/>
              <a:gd name="connsiteY83" fmla="*/ 1346200 h 6858000"/>
              <a:gd name="connsiteX84" fmla="*/ 2411398 w 2889236"/>
              <a:gd name="connsiteY84" fmla="*/ 1282700 h 6858000"/>
              <a:gd name="connsiteX85" fmla="*/ 2359011 w 2889236"/>
              <a:gd name="connsiteY85" fmla="*/ 1223963 h 6858000"/>
              <a:gd name="connsiteX86" fmla="*/ 2301861 w 2889236"/>
              <a:gd name="connsiteY86" fmla="*/ 1165225 h 6858000"/>
              <a:gd name="connsiteX87" fmla="*/ 2239948 w 2889236"/>
              <a:gd name="connsiteY87" fmla="*/ 1111250 h 6858000"/>
              <a:gd name="connsiteX88" fmla="*/ 2174861 w 2889236"/>
              <a:gd name="connsiteY88" fmla="*/ 1060450 h 6858000"/>
              <a:gd name="connsiteX89" fmla="*/ 2106598 w 2889236"/>
              <a:gd name="connsiteY89" fmla="*/ 1008063 h 6858000"/>
              <a:gd name="connsiteX90" fmla="*/ 2039923 w 2889236"/>
              <a:gd name="connsiteY90" fmla="*/ 957263 h 6858000"/>
              <a:gd name="connsiteX91" fmla="*/ 1973248 w 2889236"/>
              <a:gd name="connsiteY91" fmla="*/ 906463 h 6858000"/>
              <a:gd name="connsiteX92" fmla="*/ 1909748 w 2889236"/>
              <a:gd name="connsiteY92" fmla="*/ 852488 h 6858000"/>
              <a:gd name="connsiteX93" fmla="*/ 1849423 w 2889236"/>
              <a:gd name="connsiteY93" fmla="*/ 798513 h 6858000"/>
              <a:gd name="connsiteX94" fmla="*/ 1797036 w 2889236"/>
              <a:gd name="connsiteY94" fmla="*/ 739775 h 6858000"/>
              <a:gd name="connsiteX95" fmla="*/ 1749411 w 2889236"/>
              <a:gd name="connsiteY95" fmla="*/ 677863 h 6858000"/>
              <a:gd name="connsiteX96" fmla="*/ 1706548 w 2889236"/>
              <a:gd name="connsiteY96" fmla="*/ 604838 h 6858000"/>
              <a:gd name="connsiteX97" fmla="*/ 1670036 w 2889236"/>
              <a:gd name="connsiteY97" fmla="*/ 525463 h 6858000"/>
              <a:gd name="connsiteX98" fmla="*/ 1641461 w 2889236"/>
              <a:gd name="connsiteY98" fmla="*/ 441325 h 6858000"/>
              <a:gd name="connsiteX99" fmla="*/ 1614473 w 2889236"/>
              <a:gd name="connsiteY99" fmla="*/ 354013 h 6858000"/>
              <a:gd name="connsiteX100" fmla="*/ 1592248 w 2889236"/>
              <a:gd name="connsiteY100" fmla="*/ 263525 h 6858000"/>
              <a:gd name="connsiteX101" fmla="*/ 1566848 w 2889236"/>
              <a:gd name="connsiteY101" fmla="*/ 174625 h 6858000"/>
              <a:gd name="connsiteX102" fmla="*/ 1541448 w 2889236"/>
              <a:gd name="connsiteY102" fmla="*/ 873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89236" h="6858000">
                <a:moveTo>
                  <a:pt x="1514461" y="0"/>
                </a:moveTo>
                <a:lnTo>
                  <a:pt x="1291796" y="0"/>
                </a:lnTo>
                <a:lnTo>
                  <a:pt x="1242998" y="0"/>
                </a:lnTo>
                <a:lnTo>
                  <a:pt x="303177" y="0"/>
                </a:lnTo>
                <a:lnTo>
                  <a:pt x="235415" y="0"/>
                </a:lnTo>
                <a:lnTo>
                  <a:pt x="0" y="0"/>
                </a:lnTo>
                <a:lnTo>
                  <a:pt x="0" y="6858000"/>
                </a:lnTo>
                <a:lnTo>
                  <a:pt x="235415" y="6858000"/>
                </a:lnTo>
                <a:lnTo>
                  <a:pt x="303177" y="6858000"/>
                </a:lnTo>
                <a:lnTo>
                  <a:pt x="1242998" y="6858000"/>
                </a:lnTo>
                <a:lnTo>
                  <a:pt x="1291795" y="6858000"/>
                </a:lnTo>
                <a:lnTo>
                  <a:pt x="1514461" y="6858000"/>
                </a:lnTo>
                <a:lnTo>
                  <a:pt x="1541448" y="6770688"/>
                </a:lnTo>
                <a:lnTo>
                  <a:pt x="1566848" y="6683375"/>
                </a:lnTo>
                <a:lnTo>
                  <a:pt x="1592248" y="6594475"/>
                </a:lnTo>
                <a:lnTo>
                  <a:pt x="1614473" y="6503988"/>
                </a:lnTo>
                <a:lnTo>
                  <a:pt x="1641461" y="6416675"/>
                </a:lnTo>
                <a:lnTo>
                  <a:pt x="1670036" y="6332538"/>
                </a:lnTo>
                <a:lnTo>
                  <a:pt x="1706548" y="6253163"/>
                </a:lnTo>
                <a:lnTo>
                  <a:pt x="1749411" y="6180138"/>
                </a:lnTo>
                <a:lnTo>
                  <a:pt x="1797036" y="6118225"/>
                </a:lnTo>
                <a:lnTo>
                  <a:pt x="1849423" y="6059488"/>
                </a:lnTo>
                <a:lnTo>
                  <a:pt x="1909748" y="6005513"/>
                </a:lnTo>
                <a:lnTo>
                  <a:pt x="1973248" y="5951538"/>
                </a:lnTo>
                <a:lnTo>
                  <a:pt x="2039923" y="5900738"/>
                </a:lnTo>
                <a:lnTo>
                  <a:pt x="2106598" y="5849938"/>
                </a:lnTo>
                <a:lnTo>
                  <a:pt x="2174861" y="5797550"/>
                </a:lnTo>
                <a:lnTo>
                  <a:pt x="2239948" y="5746750"/>
                </a:lnTo>
                <a:lnTo>
                  <a:pt x="2301861" y="5692775"/>
                </a:lnTo>
                <a:lnTo>
                  <a:pt x="2359011" y="5634038"/>
                </a:lnTo>
                <a:lnTo>
                  <a:pt x="2411398" y="5575300"/>
                </a:lnTo>
                <a:lnTo>
                  <a:pt x="2454261" y="5511800"/>
                </a:lnTo>
                <a:lnTo>
                  <a:pt x="2490773" y="5440363"/>
                </a:lnTo>
                <a:lnTo>
                  <a:pt x="2512998" y="5370513"/>
                </a:lnTo>
                <a:lnTo>
                  <a:pt x="2527286" y="5292725"/>
                </a:lnTo>
                <a:lnTo>
                  <a:pt x="2533636" y="5216525"/>
                </a:lnTo>
                <a:lnTo>
                  <a:pt x="2532048" y="5135563"/>
                </a:lnTo>
                <a:lnTo>
                  <a:pt x="2525698" y="5054600"/>
                </a:lnTo>
                <a:lnTo>
                  <a:pt x="2517761" y="4970463"/>
                </a:lnTo>
                <a:lnTo>
                  <a:pt x="2506648" y="4886325"/>
                </a:lnTo>
                <a:lnTo>
                  <a:pt x="2493948" y="4802188"/>
                </a:lnTo>
                <a:lnTo>
                  <a:pt x="2484423" y="4718050"/>
                </a:lnTo>
                <a:lnTo>
                  <a:pt x="2478073" y="4633913"/>
                </a:lnTo>
                <a:lnTo>
                  <a:pt x="2473311" y="4552950"/>
                </a:lnTo>
                <a:lnTo>
                  <a:pt x="2478073" y="4473575"/>
                </a:lnTo>
                <a:lnTo>
                  <a:pt x="2487598" y="4395788"/>
                </a:lnTo>
                <a:lnTo>
                  <a:pt x="2508236" y="4314825"/>
                </a:lnTo>
                <a:lnTo>
                  <a:pt x="2539986" y="4235450"/>
                </a:lnTo>
                <a:lnTo>
                  <a:pt x="2578086" y="4156075"/>
                </a:lnTo>
                <a:lnTo>
                  <a:pt x="2620948" y="4076700"/>
                </a:lnTo>
                <a:lnTo>
                  <a:pt x="2665398" y="3998913"/>
                </a:lnTo>
                <a:lnTo>
                  <a:pt x="2713024" y="3919538"/>
                </a:lnTo>
                <a:lnTo>
                  <a:pt x="2755886" y="3840163"/>
                </a:lnTo>
                <a:lnTo>
                  <a:pt x="2798748" y="3759200"/>
                </a:lnTo>
                <a:lnTo>
                  <a:pt x="2835261" y="3678238"/>
                </a:lnTo>
                <a:lnTo>
                  <a:pt x="2863836" y="3597275"/>
                </a:lnTo>
                <a:lnTo>
                  <a:pt x="2879711" y="3514725"/>
                </a:lnTo>
                <a:lnTo>
                  <a:pt x="2889236" y="3429000"/>
                </a:lnTo>
                <a:lnTo>
                  <a:pt x="2879711" y="3343275"/>
                </a:lnTo>
                <a:lnTo>
                  <a:pt x="2863836" y="3260725"/>
                </a:lnTo>
                <a:lnTo>
                  <a:pt x="2835261" y="3179763"/>
                </a:lnTo>
                <a:lnTo>
                  <a:pt x="2798748" y="3098800"/>
                </a:lnTo>
                <a:lnTo>
                  <a:pt x="2755886" y="3017838"/>
                </a:lnTo>
                <a:lnTo>
                  <a:pt x="2713024" y="2938463"/>
                </a:lnTo>
                <a:lnTo>
                  <a:pt x="2665398" y="2859088"/>
                </a:lnTo>
                <a:lnTo>
                  <a:pt x="2620948" y="2781300"/>
                </a:lnTo>
                <a:lnTo>
                  <a:pt x="2578086" y="2701925"/>
                </a:lnTo>
                <a:lnTo>
                  <a:pt x="2539986" y="2622550"/>
                </a:lnTo>
                <a:lnTo>
                  <a:pt x="2508236" y="2543175"/>
                </a:lnTo>
                <a:lnTo>
                  <a:pt x="2487598" y="2462213"/>
                </a:lnTo>
                <a:lnTo>
                  <a:pt x="2478073" y="2384425"/>
                </a:lnTo>
                <a:lnTo>
                  <a:pt x="2473311" y="2305050"/>
                </a:lnTo>
                <a:lnTo>
                  <a:pt x="2478073" y="2224088"/>
                </a:lnTo>
                <a:lnTo>
                  <a:pt x="2484423" y="2139950"/>
                </a:lnTo>
                <a:lnTo>
                  <a:pt x="2493948" y="2055813"/>
                </a:lnTo>
                <a:lnTo>
                  <a:pt x="2506648" y="1971675"/>
                </a:lnTo>
                <a:lnTo>
                  <a:pt x="2517761" y="1887538"/>
                </a:lnTo>
                <a:lnTo>
                  <a:pt x="2525698" y="1803400"/>
                </a:lnTo>
                <a:lnTo>
                  <a:pt x="2532048" y="1722438"/>
                </a:lnTo>
                <a:lnTo>
                  <a:pt x="2533636" y="1641475"/>
                </a:lnTo>
                <a:lnTo>
                  <a:pt x="2527286" y="1565275"/>
                </a:lnTo>
                <a:lnTo>
                  <a:pt x="2512998" y="1487488"/>
                </a:lnTo>
                <a:lnTo>
                  <a:pt x="2490773" y="1417638"/>
                </a:lnTo>
                <a:lnTo>
                  <a:pt x="2454261" y="1346200"/>
                </a:lnTo>
                <a:lnTo>
                  <a:pt x="2411398" y="1282700"/>
                </a:lnTo>
                <a:lnTo>
                  <a:pt x="2359011" y="1223963"/>
                </a:lnTo>
                <a:lnTo>
                  <a:pt x="2301861" y="1165225"/>
                </a:lnTo>
                <a:lnTo>
                  <a:pt x="2239948" y="1111250"/>
                </a:lnTo>
                <a:lnTo>
                  <a:pt x="2174861" y="1060450"/>
                </a:lnTo>
                <a:lnTo>
                  <a:pt x="2106598" y="1008063"/>
                </a:lnTo>
                <a:lnTo>
                  <a:pt x="2039923" y="957263"/>
                </a:lnTo>
                <a:lnTo>
                  <a:pt x="1973248" y="906463"/>
                </a:lnTo>
                <a:lnTo>
                  <a:pt x="1909748" y="852488"/>
                </a:lnTo>
                <a:lnTo>
                  <a:pt x="1849423" y="798513"/>
                </a:lnTo>
                <a:lnTo>
                  <a:pt x="1797036" y="739775"/>
                </a:lnTo>
                <a:lnTo>
                  <a:pt x="1749411" y="677863"/>
                </a:lnTo>
                <a:lnTo>
                  <a:pt x="1706548" y="604838"/>
                </a:lnTo>
                <a:lnTo>
                  <a:pt x="1670036" y="525463"/>
                </a:lnTo>
                <a:lnTo>
                  <a:pt x="1641461" y="441325"/>
                </a:lnTo>
                <a:lnTo>
                  <a:pt x="1614473" y="354013"/>
                </a:lnTo>
                <a:lnTo>
                  <a:pt x="1592248" y="263525"/>
                </a:lnTo>
                <a:lnTo>
                  <a:pt x="1566848" y="174625"/>
                </a:lnTo>
                <a:lnTo>
                  <a:pt x="1541448" y="87313"/>
                </a:lnTo>
                <a:close/>
              </a:path>
            </a:pathLst>
          </a:custGeom>
          <a:solidFill>
            <a:srgbClr val="171624"/>
          </a:solidFill>
          <a:ln w="0">
            <a:noFill/>
            <a:prstDash val="solid"/>
            <a:round/>
            <a:headEnd/>
            <a:tailEnd/>
          </a:ln>
        </p:spPr>
      </p:sp>
      <p:sp>
        <p:nvSpPr>
          <p:cNvPr id="4" name="TextBox 3">
            <a:extLst>
              <a:ext uri="{FF2B5EF4-FFF2-40B4-BE49-F238E27FC236}">
                <a16:creationId xmlns:a16="http://schemas.microsoft.com/office/drawing/2014/main" id="{EB819572-A914-D7AA-CB2A-C2DA84F87A4E}"/>
              </a:ext>
            </a:extLst>
          </p:cNvPr>
          <p:cNvSpPr txBox="1"/>
          <p:nvPr/>
        </p:nvSpPr>
        <p:spPr>
          <a:xfrm>
            <a:off x="787533" y="2853585"/>
            <a:ext cx="9722319" cy="923330"/>
          </a:xfrm>
          <a:prstGeom prst="rect">
            <a:avLst/>
          </a:prstGeom>
          <a:noFill/>
        </p:spPr>
        <p:txBody>
          <a:bodyPr wrap="square">
            <a:spAutoFit/>
          </a:bodyPr>
          <a:lstStyle/>
          <a:p>
            <a:pPr algn="l"/>
            <a:r>
              <a:rPr lang="en-US" sz="5400" b="1" i="0" dirty="0">
                <a:effectLst/>
                <a:latin typeface="sohne"/>
              </a:rPr>
              <a:t>Database Module</a:t>
            </a:r>
          </a:p>
        </p:txBody>
      </p:sp>
    </p:spTree>
    <p:extLst>
      <p:ext uri="{BB962C8B-B14F-4D97-AF65-F5344CB8AC3E}">
        <p14:creationId xmlns:p14="http://schemas.microsoft.com/office/powerpoint/2010/main" val="160335586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21" name="Rectangle 4120">
            <a:extLst>
              <a:ext uri="{FF2B5EF4-FFF2-40B4-BE49-F238E27FC236}">
                <a16:creationId xmlns:a16="http://schemas.microsoft.com/office/drawing/2014/main" id="{2A42EE89-46A6-4616-987D-6468BC707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3300" cy="69977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6021871-F026-E729-774D-FC27527D8E5C}"/>
              </a:ext>
            </a:extLst>
          </p:cNvPr>
          <p:cNvPicPr>
            <a:picLocks noChangeAspect="1"/>
          </p:cNvPicPr>
          <p:nvPr/>
        </p:nvPicPr>
        <p:blipFill>
          <a:blip r:embed="rId3"/>
          <a:stretch>
            <a:fillRect/>
          </a:stretch>
        </p:blipFill>
        <p:spPr>
          <a:xfrm>
            <a:off x="656202" y="1210503"/>
            <a:ext cx="11120895" cy="3920114"/>
          </a:xfrm>
          <a:prstGeom prst="rect">
            <a:avLst/>
          </a:prstGeom>
        </p:spPr>
      </p:pic>
      <p:sp>
        <p:nvSpPr>
          <p:cNvPr id="4123" name="Freeform: Shape 4122">
            <a:extLst>
              <a:ext uri="{FF2B5EF4-FFF2-40B4-BE49-F238E27FC236}">
                <a16:creationId xmlns:a16="http://schemas.microsoft.com/office/drawing/2014/main" id="{45A29992-9794-4D64-AB37-EA803ED6C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764717" y="329114"/>
            <a:ext cx="903870" cy="12433300"/>
          </a:xfrm>
          <a:custGeom>
            <a:avLst/>
            <a:gdLst>
              <a:gd name="connsiteX0" fmla="*/ 885825 w 885825"/>
              <a:gd name="connsiteY0" fmla="*/ 6098626 h 12192000"/>
              <a:gd name="connsiteX1" fmla="*/ 882650 w 885825"/>
              <a:gd name="connsiteY1" fmla="*/ 6166889 h 12192000"/>
              <a:gd name="connsiteX2" fmla="*/ 876300 w 885825"/>
              <a:gd name="connsiteY2" fmla="*/ 6227214 h 12192000"/>
              <a:gd name="connsiteX3" fmla="*/ 865188 w 885825"/>
              <a:gd name="connsiteY3" fmla="*/ 6279601 h 12192000"/>
              <a:gd name="connsiteX4" fmla="*/ 849313 w 885825"/>
              <a:gd name="connsiteY4" fmla="*/ 6325639 h 12192000"/>
              <a:gd name="connsiteX5" fmla="*/ 833438 w 885825"/>
              <a:gd name="connsiteY5" fmla="*/ 6366914 h 12192000"/>
              <a:gd name="connsiteX6" fmla="*/ 817563 w 885825"/>
              <a:gd name="connsiteY6" fmla="*/ 6403426 h 12192000"/>
              <a:gd name="connsiteX7" fmla="*/ 798513 w 885825"/>
              <a:gd name="connsiteY7" fmla="*/ 6441526 h 12192000"/>
              <a:gd name="connsiteX8" fmla="*/ 779463 w 885825"/>
              <a:gd name="connsiteY8" fmla="*/ 6479626 h 12192000"/>
              <a:gd name="connsiteX9" fmla="*/ 760413 w 885825"/>
              <a:gd name="connsiteY9" fmla="*/ 6516139 h 12192000"/>
              <a:gd name="connsiteX10" fmla="*/ 744538 w 885825"/>
              <a:gd name="connsiteY10" fmla="*/ 6557414 h 12192000"/>
              <a:gd name="connsiteX11" fmla="*/ 730250 w 885825"/>
              <a:gd name="connsiteY11" fmla="*/ 6603451 h 12192000"/>
              <a:gd name="connsiteX12" fmla="*/ 719138 w 885825"/>
              <a:gd name="connsiteY12" fmla="*/ 6655839 h 12192000"/>
              <a:gd name="connsiteX13" fmla="*/ 711200 w 885825"/>
              <a:gd name="connsiteY13" fmla="*/ 6716164 h 12192000"/>
              <a:gd name="connsiteX14" fmla="*/ 709613 w 885825"/>
              <a:gd name="connsiteY14" fmla="*/ 6784426 h 12192000"/>
              <a:gd name="connsiteX15" fmla="*/ 711200 w 885825"/>
              <a:gd name="connsiteY15" fmla="*/ 6852689 h 12192000"/>
              <a:gd name="connsiteX16" fmla="*/ 719138 w 885825"/>
              <a:gd name="connsiteY16" fmla="*/ 6913014 h 12192000"/>
              <a:gd name="connsiteX17" fmla="*/ 730250 w 885825"/>
              <a:gd name="connsiteY17" fmla="*/ 6965401 h 12192000"/>
              <a:gd name="connsiteX18" fmla="*/ 744538 w 885825"/>
              <a:gd name="connsiteY18" fmla="*/ 7011439 h 12192000"/>
              <a:gd name="connsiteX19" fmla="*/ 760413 w 885825"/>
              <a:gd name="connsiteY19" fmla="*/ 7052714 h 12192000"/>
              <a:gd name="connsiteX20" fmla="*/ 779463 w 885825"/>
              <a:gd name="connsiteY20" fmla="*/ 7089226 h 12192000"/>
              <a:gd name="connsiteX21" fmla="*/ 798513 w 885825"/>
              <a:gd name="connsiteY21" fmla="*/ 7127326 h 12192000"/>
              <a:gd name="connsiteX22" fmla="*/ 817563 w 885825"/>
              <a:gd name="connsiteY22" fmla="*/ 7165426 h 12192000"/>
              <a:gd name="connsiteX23" fmla="*/ 833438 w 885825"/>
              <a:gd name="connsiteY23" fmla="*/ 7201939 h 12192000"/>
              <a:gd name="connsiteX24" fmla="*/ 849313 w 885825"/>
              <a:gd name="connsiteY24" fmla="*/ 7243214 h 12192000"/>
              <a:gd name="connsiteX25" fmla="*/ 865188 w 885825"/>
              <a:gd name="connsiteY25" fmla="*/ 7289251 h 12192000"/>
              <a:gd name="connsiteX26" fmla="*/ 876300 w 885825"/>
              <a:gd name="connsiteY26" fmla="*/ 7341639 h 12192000"/>
              <a:gd name="connsiteX27" fmla="*/ 882650 w 885825"/>
              <a:gd name="connsiteY27" fmla="*/ 7401964 h 12192000"/>
              <a:gd name="connsiteX28" fmla="*/ 885825 w 885825"/>
              <a:gd name="connsiteY28" fmla="*/ 7470226 h 12192000"/>
              <a:gd name="connsiteX29" fmla="*/ 882650 w 885825"/>
              <a:gd name="connsiteY29" fmla="*/ 7538489 h 12192000"/>
              <a:gd name="connsiteX30" fmla="*/ 876300 w 885825"/>
              <a:gd name="connsiteY30" fmla="*/ 7598814 h 12192000"/>
              <a:gd name="connsiteX31" fmla="*/ 865188 w 885825"/>
              <a:gd name="connsiteY31" fmla="*/ 7651201 h 12192000"/>
              <a:gd name="connsiteX32" fmla="*/ 849313 w 885825"/>
              <a:gd name="connsiteY32" fmla="*/ 7697239 h 12192000"/>
              <a:gd name="connsiteX33" fmla="*/ 833438 w 885825"/>
              <a:gd name="connsiteY33" fmla="*/ 7738514 h 12192000"/>
              <a:gd name="connsiteX34" fmla="*/ 817563 w 885825"/>
              <a:gd name="connsiteY34" fmla="*/ 7775026 h 12192000"/>
              <a:gd name="connsiteX35" fmla="*/ 798513 w 885825"/>
              <a:gd name="connsiteY35" fmla="*/ 7813126 h 12192000"/>
              <a:gd name="connsiteX36" fmla="*/ 779463 w 885825"/>
              <a:gd name="connsiteY36" fmla="*/ 7851226 h 12192000"/>
              <a:gd name="connsiteX37" fmla="*/ 760413 w 885825"/>
              <a:gd name="connsiteY37" fmla="*/ 7887739 h 12192000"/>
              <a:gd name="connsiteX38" fmla="*/ 744538 w 885825"/>
              <a:gd name="connsiteY38" fmla="*/ 7929014 h 12192000"/>
              <a:gd name="connsiteX39" fmla="*/ 730250 w 885825"/>
              <a:gd name="connsiteY39" fmla="*/ 7975051 h 12192000"/>
              <a:gd name="connsiteX40" fmla="*/ 719138 w 885825"/>
              <a:gd name="connsiteY40" fmla="*/ 8027439 h 12192000"/>
              <a:gd name="connsiteX41" fmla="*/ 711200 w 885825"/>
              <a:gd name="connsiteY41" fmla="*/ 8087764 h 12192000"/>
              <a:gd name="connsiteX42" fmla="*/ 709613 w 885825"/>
              <a:gd name="connsiteY42" fmla="*/ 8156026 h 12192000"/>
              <a:gd name="connsiteX43" fmla="*/ 711200 w 885825"/>
              <a:gd name="connsiteY43" fmla="*/ 8224289 h 12192000"/>
              <a:gd name="connsiteX44" fmla="*/ 719138 w 885825"/>
              <a:gd name="connsiteY44" fmla="*/ 8284614 h 12192000"/>
              <a:gd name="connsiteX45" fmla="*/ 730250 w 885825"/>
              <a:gd name="connsiteY45" fmla="*/ 8337001 h 12192000"/>
              <a:gd name="connsiteX46" fmla="*/ 744538 w 885825"/>
              <a:gd name="connsiteY46" fmla="*/ 8383039 h 12192000"/>
              <a:gd name="connsiteX47" fmla="*/ 760413 w 885825"/>
              <a:gd name="connsiteY47" fmla="*/ 8424314 h 12192000"/>
              <a:gd name="connsiteX48" fmla="*/ 779463 w 885825"/>
              <a:gd name="connsiteY48" fmla="*/ 8460826 h 12192000"/>
              <a:gd name="connsiteX49" fmla="*/ 798513 w 885825"/>
              <a:gd name="connsiteY49" fmla="*/ 8498926 h 12192000"/>
              <a:gd name="connsiteX50" fmla="*/ 817563 w 885825"/>
              <a:gd name="connsiteY50" fmla="*/ 8537026 h 12192000"/>
              <a:gd name="connsiteX51" fmla="*/ 833438 w 885825"/>
              <a:gd name="connsiteY51" fmla="*/ 8573540 h 12192000"/>
              <a:gd name="connsiteX52" fmla="*/ 849313 w 885825"/>
              <a:gd name="connsiteY52" fmla="*/ 8614814 h 12192000"/>
              <a:gd name="connsiteX53" fmla="*/ 865188 w 885825"/>
              <a:gd name="connsiteY53" fmla="*/ 8660852 h 12192000"/>
              <a:gd name="connsiteX54" fmla="*/ 876300 w 885825"/>
              <a:gd name="connsiteY54" fmla="*/ 8713240 h 12192000"/>
              <a:gd name="connsiteX55" fmla="*/ 882650 w 885825"/>
              <a:gd name="connsiteY55" fmla="*/ 8773564 h 12192000"/>
              <a:gd name="connsiteX56" fmla="*/ 885825 w 885825"/>
              <a:gd name="connsiteY56" fmla="*/ 8840240 h 12192000"/>
              <a:gd name="connsiteX57" fmla="*/ 882650 w 885825"/>
              <a:gd name="connsiteY57" fmla="*/ 8910090 h 12192000"/>
              <a:gd name="connsiteX58" fmla="*/ 876300 w 885825"/>
              <a:gd name="connsiteY58" fmla="*/ 8970414 h 12192000"/>
              <a:gd name="connsiteX59" fmla="*/ 865188 w 885825"/>
              <a:gd name="connsiteY59" fmla="*/ 9022802 h 12192000"/>
              <a:gd name="connsiteX60" fmla="*/ 849313 w 885825"/>
              <a:gd name="connsiteY60" fmla="*/ 9068840 h 12192000"/>
              <a:gd name="connsiteX61" fmla="*/ 833438 w 885825"/>
              <a:gd name="connsiteY61" fmla="*/ 9110114 h 12192000"/>
              <a:gd name="connsiteX62" fmla="*/ 817563 w 885825"/>
              <a:gd name="connsiteY62" fmla="*/ 9146628 h 12192000"/>
              <a:gd name="connsiteX63" fmla="*/ 798513 w 885825"/>
              <a:gd name="connsiteY63" fmla="*/ 9184728 h 12192000"/>
              <a:gd name="connsiteX64" fmla="*/ 779463 w 885825"/>
              <a:gd name="connsiteY64" fmla="*/ 9222828 h 12192000"/>
              <a:gd name="connsiteX65" fmla="*/ 760413 w 885825"/>
              <a:gd name="connsiteY65" fmla="*/ 9259340 h 12192000"/>
              <a:gd name="connsiteX66" fmla="*/ 744538 w 885825"/>
              <a:gd name="connsiteY66" fmla="*/ 9300614 h 12192000"/>
              <a:gd name="connsiteX67" fmla="*/ 730250 w 885825"/>
              <a:gd name="connsiteY67" fmla="*/ 9346652 h 12192000"/>
              <a:gd name="connsiteX68" fmla="*/ 719138 w 885825"/>
              <a:gd name="connsiteY68" fmla="*/ 9399040 h 12192000"/>
              <a:gd name="connsiteX69" fmla="*/ 711200 w 885825"/>
              <a:gd name="connsiteY69" fmla="*/ 9459364 h 12192000"/>
              <a:gd name="connsiteX70" fmla="*/ 709613 w 885825"/>
              <a:gd name="connsiteY70" fmla="*/ 9527628 h 12192000"/>
              <a:gd name="connsiteX71" fmla="*/ 711200 w 885825"/>
              <a:gd name="connsiteY71" fmla="*/ 9595890 h 12192000"/>
              <a:gd name="connsiteX72" fmla="*/ 719138 w 885825"/>
              <a:gd name="connsiteY72" fmla="*/ 9656214 h 12192000"/>
              <a:gd name="connsiteX73" fmla="*/ 730250 w 885825"/>
              <a:gd name="connsiteY73" fmla="*/ 9708602 h 12192000"/>
              <a:gd name="connsiteX74" fmla="*/ 744538 w 885825"/>
              <a:gd name="connsiteY74" fmla="*/ 9754640 h 12192000"/>
              <a:gd name="connsiteX75" fmla="*/ 760413 w 885825"/>
              <a:gd name="connsiteY75" fmla="*/ 9795914 h 12192000"/>
              <a:gd name="connsiteX76" fmla="*/ 779463 w 885825"/>
              <a:gd name="connsiteY76" fmla="*/ 9832428 h 12192000"/>
              <a:gd name="connsiteX77" fmla="*/ 817563 w 885825"/>
              <a:gd name="connsiteY77" fmla="*/ 9908628 h 12192000"/>
              <a:gd name="connsiteX78" fmla="*/ 833438 w 885825"/>
              <a:gd name="connsiteY78" fmla="*/ 9945140 h 12192000"/>
              <a:gd name="connsiteX79" fmla="*/ 849313 w 885825"/>
              <a:gd name="connsiteY79" fmla="*/ 9986414 h 12192000"/>
              <a:gd name="connsiteX80" fmla="*/ 865188 w 885825"/>
              <a:gd name="connsiteY80" fmla="*/ 10032452 h 12192000"/>
              <a:gd name="connsiteX81" fmla="*/ 876300 w 885825"/>
              <a:gd name="connsiteY81" fmla="*/ 10084840 h 12192000"/>
              <a:gd name="connsiteX82" fmla="*/ 882650 w 885825"/>
              <a:gd name="connsiteY82" fmla="*/ 10145164 h 12192000"/>
              <a:gd name="connsiteX83" fmla="*/ 885825 w 885825"/>
              <a:gd name="connsiteY83" fmla="*/ 10213428 h 12192000"/>
              <a:gd name="connsiteX84" fmla="*/ 882650 w 885825"/>
              <a:gd name="connsiteY84" fmla="*/ 10281690 h 12192000"/>
              <a:gd name="connsiteX85" fmla="*/ 876300 w 885825"/>
              <a:gd name="connsiteY85" fmla="*/ 10342014 h 12192000"/>
              <a:gd name="connsiteX86" fmla="*/ 865188 w 885825"/>
              <a:gd name="connsiteY86" fmla="*/ 10394402 h 12192000"/>
              <a:gd name="connsiteX87" fmla="*/ 849313 w 885825"/>
              <a:gd name="connsiteY87" fmla="*/ 10440440 h 12192000"/>
              <a:gd name="connsiteX88" fmla="*/ 833438 w 885825"/>
              <a:gd name="connsiteY88" fmla="*/ 10481714 h 12192000"/>
              <a:gd name="connsiteX89" fmla="*/ 817563 w 885825"/>
              <a:gd name="connsiteY89" fmla="*/ 10518228 h 12192000"/>
              <a:gd name="connsiteX90" fmla="*/ 798513 w 885825"/>
              <a:gd name="connsiteY90" fmla="*/ 10556328 h 12192000"/>
              <a:gd name="connsiteX91" fmla="*/ 779463 w 885825"/>
              <a:gd name="connsiteY91" fmla="*/ 10594428 h 12192000"/>
              <a:gd name="connsiteX92" fmla="*/ 760413 w 885825"/>
              <a:gd name="connsiteY92" fmla="*/ 10630940 h 12192000"/>
              <a:gd name="connsiteX93" fmla="*/ 744538 w 885825"/>
              <a:gd name="connsiteY93" fmla="*/ 10672214 h 12192000"/>
              <a:gd name="connsiteX94" fmla="*/ 730250 w 885825"/>
              <a:gd name="connsiteY94" fmla="*/ 10718252 h 12192000"/>
              <a:gd name="connsiteX95" fmla="*/ 719138 w 885825"/>
              <a:gd name="connsiteY95" fmla="*/ 10770640 h 12192000"/>
              <a:gd name="connsiteX96" fmla="*/ 711200 w 885825"/>
              <a:gd name="connsiteY96" fmla="*/ 10830964 h 12192000"/>
              <a:gd name="connsiteX97" fmla="*/ 709613 w 885825"/>
              <a:gd name="connsiteY97" fmla="*/ 10899228 h 12192000"/>
              <a:gd name="connsiteX98" fmla="*/ 711200 w 885825"/>
              <a:gd name="connsiteY98" fmla="*/ 10967490 h 12192000"/>
              <a:gd name="connsiteX99" fmla="*/ 719138 w 885825"/>
              <a:gd name="connsiteY99" fmla="*/ 11027814 h 12192000"/>
              <a:gd name="connsiteX100" fmla="*/ 730250 w 885825"/>
              <a:gd name="connsiteY100" fmla="*/ 11080202 h 12192000"/>
              <a:gd name="connsiteX101" fmla="*/ 744538 w 885825"/>
              <a:gd name="connsiteY101" fmla="*/ 11126240 h 12192000"/>
              <a:gd name="connsiteX102" fmla="*/ 760413 w 885825"/>
              <a:gd name="connsiteY102" fmla="*/ 11167514 h 12192000"/>
              <a:gd name="connsiteX103" fmla="*/ 779463 w 885825"/>
              <a:gd name="connsiteY103" fmla="*/ 11204028 h 12192000"/>
              <a:gd name="connsiteX104" fmla="*/ 798513 w 885825"/>
              <a:gd name="connsiteY104" fmla="*/ 11242128 h 12192000"/>
              <a:gd name="connsiteX105" fmla="*/ 817563 w 885825"/>
              <a:gd name="connsiteY105" fmla="*/ 11280228 h 12192000"/>
              <a:gd name="connsiteX106" fmla="*/ 833438 w 885825"/>
              <a:gd name="connsiteY106" fmla="*/ 11316740 h 12192000"/>
              <a:gd name="connsiteX107" fmla="*/ 849313 w 885825"/>
              <a:gd name="connsiteY107" fmla="*/ 11358014 h 12192000"/>
              <a:gd name="connsiteX108" fmla="*/ 865188 w 885825"/>
              <a:gd name="connsiteY108" fmla="*/ 11404052 h 12192000"/>
              <a:gd name="connsiteX109" fmla="*/ 876300 w 885825"/>
              <a:gd name="connsiteY109" fmla="*/ 11456440 h 12192000"/>
              <a:gd name="connsiteX110" fmla="*/ 882650 w 885825"/>
              <a:gd name="connsiteY110" fmla="*/ 11516764 h 12192000"/>
              <a:gd name="connsiteX111" fmla="*/ 885825 w 885825"/>
              <a:gd name="connsiteY111" fmla="*/ 11585028 h 12192000"/>
              <a:gd name="connsiteX112" fmla="*/ 882650 w 885825"/>
              <a:gd name="connsiteY112" fmla="*/ 11653290 h 12192000"/>
              <a:gd name="connsiteX113" fmla="*/ 876300 w 885825"/>
              <a:gd name="connsiteY113" fmla="*/ 11713614 h 12192000"/>
              <a:gd name="connsiteX114" fmla="*/ 865188 w 885825"/>
              <a:gd name="connsiteY114" fmla="*/ 11766002 h 12192000"/>
              <a:gd name="connsiteX115" fmla="*/ 849313 w 885825"/>
              <a:gd name="connsiteY115" fmla="*/ 11812040 h 12192000"/>
              <a:gd name="connsiteX116" fmla="*/ 833438 w 885825"/>
              <a:gd name="connsiteY116" fmla="*/ 11853314 h 12192000"/>
              <a:gd name="connsiteX117" fmla="*/ 817563 w 885825"/>
              <a:gd name="connsiteY117" fmla="*/ 11889828 h 12192000"/>
              <a:gd name="connsiteX118" fmla="*/ 798513 w 885825"/>
              <a:gd name="connsiteY118" fmla="*/ 11927928 h 12192000"/>
              <a:gd name="connsiteX119" fmla="*/ 779463 w 885825"/>
              <a:gd name="connsiteY119" fmla="*/ 11966028 h 12192000"/>
              <a:gd name="connsiteX120" fmla="*/ 760413 w 885825"/>
              <a:gd name="connsiteY120" fmla="*/ 12002540 h 12192000"/>
              <a:gd name="connsiteX121" fmla="*/ 744538 w 885825"/>
              <a:gd name="connsiteY121" fmla="*/ 12043814 h 12192000"/>
              <a:gd name="connsiteX122" fmla="*/ 730250 w 885825"/>
              <a:gd name="connsiteY122" fmla="*/ 12089852 h 12192000"/>
              <a:gd name="connsiteX123" fmla="*/ 719138 w 885825"/>
              <a:gd name="connsiteY123" fmla="*/ 12142240 h 12192000"/>
              <a:gd name="connsiteX124" fmla="*/ 712590 w 885825"/>
              <a:gd name="connsiteY124" fmla="*/ 12192000 h 12192000"/>
              <a:gd name="connsiteX125" fmla="*/ 0 w 885825"/>
              <a:gd name="connsiteY125" fmla="*/ 12192000 h 12192000"/>
              <a:gd name="connsiteX126" fmla="*/ 0 w 885825"/>
              <a:gd name="connsiteY126" fmla="*/ 6779170 h 12192000"/>
              <a:gd name="connsiteX127" fmla="*/ 0 w 885825"/>
              <a:gd name="connsiteY127" fmla="*/ 6779170 h 12192000"/>
              <a:gd name="connsiteX128" fmla="*/ 0 w 885825"/>
              <a:gd name="connsiteY128" fmla="*/ 0 h 12192000"/>
              <a:gd name="connsiteX129" fmla="*/ 712590 w 885825"/>
              <a:gd name="connsiteY129" fmla="*/ 0 h 12192000"/>
              <a:gd name="connsiteX130" fmla="*/ 719137 w 885825"/>
              <a:gd name="connsiteY130" fmla="*/ 49758 h 12192000"/>
              <a:gd name="connsiteX131" fmla="*/ 730249 w 885825"/>
              <a:gd name="connsiteY131" fmla="*/ 102145 h 12192000"/>
              <a:gd name="connsiteX132" fmla="*/ 744537 w 885825"/>
              <a:gd name="connsiteY132" fmla="*/ 148183 h 12192000"/>
              <a:gd name="connsiteX133" fmla="*/ 760412 w 885825"/>
              <a:gd name="connsiteY133" fmla="*/ 189458 h 12192000"/>
              <a:gd name="connsiteX134" fmla="*/ 779462 w 885825"/>
              <a:gd name="connsiteY134" fmla="*/ 225970 h 12192000"/>
              <a:gd name="connsiteX135" fmla="*/ 798512 w 885825"/>
              <a:gd name="connsiteY135" fmla="*/ 264070 h 12192000"/>
              <a:gd name="connsiteX136" fmla="*/ 817562 w 885825"/>
              <a:gd name="connsiteY136" fmla="*/ 302170 h 12192000"/>
              <a:gd name="connsiteX137" fmla="*/ 833437 w 885825"/>
              <a:gd name="connsiteY137" fmla="*/ 338683 h 12192000"/>
              <a:gd name="connsiteX138" fmla="*/ 849312 w 885825"/>
              <a:gd name="connsiteY138" fmla="*/ 379958 h 12192000"/>
              <a:gd name="connsiteX139" fmla="*/ 865187 w 885825"/>
              <a:gd name="connsiteY139" fmla="*/ 425995 h 12192000"/>
              <a:gd name="connsiteX140" fmla="*/ 876299 w 885825"/>
              <a:gd name="connsiteY140" fmla="*/ 478383 h 12192000"/>
              <a:gd name="connsiteX141" fmla="*/ 882649 w 885825"/>
              <a:gd name="connsiteY141" fmla="*/ 538708 h 12192000"/>
              <a:gd name="connsiteX142" fmla="*/ 885824 w 885825"/>
              <a:gd name="connsiteY142" fmla="*/ 606970 h 12192000"/>
              <a:gd name="connsiteX143" fmla="*/ 882649 w 885825"/>
              <a:gd name="connsiteY143" fmla="*/ 675233 h 12192000"/>
              <a:gd name="connsiteX144" fmla="*/ 876299 w 885825"/>
              <a:gd name="connsiteY144" fmla="*/ 735558 h 12192000"/>
              <a:gd name="connsiteX145" fmla="*/ 865187 w 885825"/>
              <a:gd name="connsiteY145" fmla="*/ 787945 h 12192000"/>
              <a:gd name="connsiteX146" fmla="*/ 849312 w 885825"/>
              <a:gd name="connsiteY146" fmla="*/ 833983 h 12192000"/>
              <a:gd name="connsiteX147" fmla="*/ 833437 w 885825"/>
              <a:gd name="connsiteY147" fmla="*/ 875258 h 12192000"/>
              <a:gd name="connsiteX148" fmla="*/ 817562 w 885825"/>
              <a:gd name="connsiteY148" fmla="*/ 911770 h 12192000"/>
              <a:gd name="connsiteX149" fmla="*/ 798512 w 885825"/>
              <a:gd name="connsiteY149" fmla="*/ 949870 h 12192000"/>
              <a:gd name="connsiteX150" fmla="*/ 779462 w 885825"/>
              <a:gd name="connsiteY150" fmla="*/ 987970 h 12192000"/>
              <a:gd name="connsiteX151" fmla="*/ 760412 w 885825"/>
              <a:gd name="connsiteY151" fmla="*/ 1024483 h 12192000"/>
              <a:gd name="connsiteX152" fmla="*/ 744537 w 885825"/>
              <a:gd name="connsiteY152" fmla="*/ 1065758 h 12192000"/>
              <a:gd name="connsiteX153" fmla="*/ 730249 w 885825"/>
              <a:gd name="connsiteY153" fmla="*/ 1111795 h 12192000"/>
              <a:gd name="connsiteX154" fmla="*/ 719137 w 885825"/>
              <a:gd name="connsiteY154" fmla="*/ 1164183 h 12192000"/>
              <a:gd name="connsiteX155" fmla="*/ 711199 w 885825"/>
              <a:gd name="connsiteY155" fmla="*/ 1224508 h 12192000"/>
              <a:gd name="connsiteX156" fmla="*/ 709612 w 885825"/>
              <a:gd name="connsiteY156" fmla="*/ 1292770 h 12192000"/>
              <a:gd name="connsiteX157" fmla="*/ 711199 w 885825"/>
              <a:gd name="connsiteY157" fmla="*/ 1361033 h 12192000"/>
              <a:gd name="connsiteX158" fmla="*/ 719137 w 885825"/>
              <a:gd name="connsiteY158" fmla="*/ 1421358 h 12192000"/>
              <a:gd name="connsiteX159" fmla="*/ 730249 w 885825"/>
              <a:gd name="connsiteY159" fmla="*/ 1473745 h 12192000"/>
              <a:gd name="connsiteX160" fmla="*/ 744537 w 885825"/>
              <a:gd name="connsiteY160" fmla="*/ 1519783 h 12192000"/>
              <a:gd name="connsiteX161" fmla="*/ 760412 w 885825"/>
              <a:gd name="connsiteY161" fmla="*/ 1561058 h 12192000"/>
              <a:gd name="connsiteX162" fmla="*/ 779462 w 885825"/>
              <a:gd name="connsiteY162" fmla="*/ 1597570 h 12192000"/>
              <a:gd name="connsiteX163" fmla="*/ 798512 w 885825"/>
              <a:gd name="connsiteY163" fmla="*/ 1635670 h 12192000"/>
              <a:gd name="connsiteX164" fmla="*/ 817562 w 885825"/>
              <a:gd name="connsiteY164" fmla="*/ 1673770 h 12192000"/>
              <a:gd name="connsiteX165" fmla="*/ 833437 w 885825"/>
              <a:gd name="connsiteY165" fmla="*/ 1710283 h 12192000"/>
              <a:gd name="connsiteX166" fmla="*/ 849312 w 885825"/>
              <a:gd name="connsiteY166" fmla="*/ 1751558 h 12192000"/>
              <a:gd name="connsiteX167" fmla="*/ 865187 w 885825"/>
              <a:gd name="connsiteY167" fmla="*/ 1797595 h 12192000"/>
              <a:gd name="connsiteX168" fmla="*/ 876299 w 885825"/>
              <a:gd name="connsiteY168" fmla="*/ 1849983 h 12192000"/>
              <a:gd name="connsiteX169" fmla="*/ 882649 w 885825"/>
              <a:gd name="connsiteY169" fmla="*/ 1910308 h 12192000"/>
              <a:gd name="connsiteX170" fmla="*/ 885824 w 885825"/>
              <a:gd name="connsiteY170" fmla="*/ 1978570 h 12192000"/>
              <a:gd name="connsiteX171" fmla="*/ 882649 w 885825"/>
              <a:gd name="connsiteY171" fmla="*/ 2046833 h 12192000"/>
              <a:gd name="connsiteX172" fmla="*/ 876299 w 885825"/>
              <a:gd name="connsiteY172" fmla="*/ 2107158 h 12192000"/>
              <a:gd name="connsiteX173" fmla="*/ 865187 w 885825"/>
              <a:gd name="connsiteY173" fmla="*/ 2159545 h 12192000"/>
              <a:gd name="connsiteX174" fmla="*/ 849312 w 885825"/>
              <a:gd name="connsiteY174" fmla="*/ 2205583 h 12192000"/>
              <a:gd name="connsiteX175" fmla="*/ 833437 w 885825"/>
              <a:gd name="connsiteY175" fmla="*/ 2246858 h 12192000"/>
              <a:gd name="connsiteX176" fmla="*/ 817562 w 885825"/>
              <a:gd name="connsiteY176" fmla="*/ 2283370 h 12192000"/>
              <a:gd name="connsiteX177" fmla="*/ 798512 w 885825"/>
              <a:gd name="connsiteY177" fmla="*/ 2321470 h 12192000"/>
              <a:gd name="connsiteX178" fmla="*/ 779462 w 885825"/>
              <a:gd name="connsiteY178" fmla="*/ 2359570 h 12192000"/>
              <a:gd name="connsiteX179" fmla="*/ 760412 w 885825"/>
              <a:gd name="connsiteY179" fmla="*/ 2396083 h 12192000"/>
              <a:gd name="connsiteX180" fmla="*/ 744537 w 885825"/>
              <a:gd name="connsiteY180" fmla="*/ 2437358 h 12192000"/>
              <a:gd name="connsiteX181" fmla="*/ 730249 w 885825"/>
              <a:gd name="connsiteY181" fmla="*/ 2483395 h 12192000"/>
              <a:gd name="connsiteX182" fmla="*/ 719137 w 885825"/>
              <a:gd name="connsiteY182" fmla="*/ 2535782 h 12192000"/>
              <a:gd name="connsiteX183" fmla="*/ 711199 w 885825"/>
              <a:gd name="connsiteY183" fmla="*/ 2596108 h 12192000"/>
              <a:gd name="connsiteX184" fmla="*/ 709612 w 885825"/>
              <a:gd name="connsiteY184" fmla="*/ 2664370 h 12192000"/>
              <a:gd name="connsiteX185" fmla="*/ 711199 w 885825"/>
              <a:gd name="connsiteY185" fmla="*/ 2732633 h 12192000"/>
              <a:gd name="connsiteX186" fmla="*/ 719137 w 885825"/>
              <a:gd name="connsiteY186" fmla="*/ 2792958 h 12192000"/>
              <a:gd name="connsiteX187" fmla="*/ 730249 w 885825"/>
              <a:gd name="connsiteY187" fmla="*/ 2845345 h 12192000"/>
              <a:gd name="connsiteX188" fmla="*/ 744537 w 885825"/>
              <a:gd name="connsiteY188" fmla="*/ 2891383 h 12192000"/>
              <a:gd name="connsiteX189" fmla="*/ 760412 w 885825"/>
              <a:gd name="connsiteY189" fmla="*/ 2932658 h 12192000"/>
              <a:gd name="connsiteX190" fmla="*/ 779462 w 885825"/>
              <a:gd name="connsiteY190" fmla="*/ 2969170 h 12192000"/>
              <a:gd name="connsiteX191" fmla="*/ 798512 w 885825"/>
              <a:gd name="connsiteY191" fmla="*/ 3007270 h 12192000"/>
              <a:gd name="connsiteX192" fmla="*/ 817562 w 885825"/>
              <a:gd name="connsiteY192" fmla="*/ 3045370 h 12192000"/>
              <a:gd name="connsiteX193" fmla="*/ 833437 w 885825"/>
              <a:gd name="connsiteY193" fmla="*/ 3081883 h 12192000"/>
              <a:gd name="connsiteX194" fmla="*/ 849312 w 885825"/>
              <a:gd name="connsiteY194" fmla="*/ 3123158 h 12192000"/>
              <a:gd name="connsiteX195" fmla="*/ 865187 w 885825"/>
              <a:gd name="connsiteY195" fmla="*/ 3169195 h 12192000"/>
              <a:gd name="connsiteX196" fmla="*/ 876299 w 885825"/>
              <a:gd name="connsiteY196" fmla="*/ 3221583 h 12192000"/>
              <a:gd name="connsiteX197" fmla="*/ 882649 w 885825"/>
              <a:gd name="connsiteY197" fmla="*/ 3281908 h 12192000"/>
              <a:gd name="connsiteX198" fmla="*/ 885824 w 885825"/>
              <a:gd name="connsiteY198" fmla="*/ 3348582 h 12192000"/>
              <a:gd name="connsiteX199" fmla="*/ 882649 w 885825"/>
              <a:gd name="connsiteY199" fmla="*/ 3418433 h 12192000"/>
              <a:gd name="connsiteX200" fmla="*/ 876299 w 885825"/>
              <a:gd name="connsiteY200" fmla="*/ 3478758 h 12192000"/>
              <a:gd name="connsiteX201" fmla="*/ 865187 w 885825"/>
              <a:gd name="connsiteY201" fmla="*/ 3531145 h 12192000"/>
              <a:gd name="connsiteX202" fmla="*/ 849312 w 885825"/>
              <a:gd name="connsiteY202" fmla="*/ 3577183 h 12192000"/>
              <a:gd name="connsiteX203" fmla="*/ 833437 w 885825"/>
              <a:gd name="connsiteY203" fmla="*/ 3618458 h 12192000"/>
              <a:gd name="connsiteX204" fmla="*/ 817562 w 885825"/>
              <a:gd name="connsiteY204" fmla="*/ 3654970 h 12192000"/>
              <a:gd name="connsiteX205" fmla="*/ 798512 w 885825"/>
              <a:gd name="connsiteY205" fmla="*/ 3693070 h 12192000"/>
              <a:gd name="connsiteX206" fmla="*/ 779462 w 885825"/>
              <a:gd name="connsiteY206" fmla="*/ 3731170 h 12192000"/>
              <a:gd name="connsiteX207" fmla="*/ 760412 w 885825"/>
              <a:gd name="connsiteY207" fmla="*/ 3767683 h 12192000"/>
              <a:gd name="connsiteX208" fmla="*/ 744537 w 885825"/>
              <a:gd name="connsiteY208" fmla="*/ 3808958 h 12192000"/>
              <a:gd name="connsiteX209" fmla="*/ 730249 w 885825"/>
              <a:gd name="connsiteY209" fmla="*/ 3854995 h 12192000"/>
              <a:gd name="connsiteX210" fmla="*/ 719137 w 885825"/>
              <a:gd name="connsiteY210" fmla="*/ 3907383 h 12192000"/>
              <a:gd name="connsiteX211" fmla="*/ 711199 w 885825"/>
              <a:gd name="connsiteY211" fmla="*/ 3967708 h 12192000"/>
              <a:gd name="connsiteX212" fmla="*/ 709612 w 885825"/>
              <a:gd name="connsiteY212" fmla="*/ 4035970 h 12192000"/>
              <a:gd name="connsiteX213" fmla="*/ 711199 w 885825"/>
              <a:gd name="connsiteY213" fmla="*/ 4104233 h 12192000"/>
              <a:gd name="connsiteX214" fmla="*/ 719137 w 885825"/>
              <a:gd name="connsiteY214" fmla="*/ 4164557 h 12192000"/>
              <a:gd name="connsiteX215" fmla="*/ 730249 w 885825"/>
              <a:gd name="connsiteY215" fmla="*/ 4216946 h 12192000"/>
              <a:gd name="connsiteX216" fmla="*/ 744537 w 885825"/>
              <a:gd name="connsiteY216" fmla="*/ 4262982 h 12192000"/>
              <a:gd name="connsiteX217" fmla="*/ 760412 w 885825"/>
              <a:gd name="connsiteY217" fmla="*/ 4304258 h 12192000"/>
              <a:gd name="connsiteX218" fmla="*/ 779462 w 885825"/>
              <a:gd name="connsiteY218" fmla="*/ 4340770 h 12192000"/>
              <a:gd name="connsiteX219" fmla="*/ 817562 w 885825"/>
              <a:gd name="connsiteY219" fmla="*/ 4416970 h 12192000"/>
              <a:gd name="connsiteX220" fmla="*/ 833437 w 885825"/>
              <a:gd name="connsiteY220" fmla="*/ 4453483 h 12192000"/>
              <a:gd name="connsiteX221" fmla="*/ 849312 w 885825"/>
              <a:gd name="connsiteY221" fmla="*/ 4494758 h 12192000"/>
              <a:gd name="connsiteX222" fmla="*/ 865187 w 885825"/>
              <a:gd name="connsiteY222" fmla="*/ 4540795 h 12192000"/>
              <a:gd name="connsiteX223" fmla="*/ 876299 w 885825"/>
              <a:gd name="connsiteY223" fmla="*/ 4593183 h 12192000"/>
              <a:gd name="connsiteX224" fmla="*/ 882649 w 885825"/>
              <a:gd name="connsiteY224" fmla="*/ 4653508 h 12192000"/>
              <a:gd name="connsiteX225" fmla="*/ 885824 w 885825"/>
              <a:gd name="connsiteY225" fmla="*/ 4721770 h 12192000"/>
              <a:gd name="connsiteX226" fmla="*/ 882649 w 885825"/>
              <a:gd name="connsiteY226" fmla="*/ 4790033 h 12192000"/>
              <a:gd name="connsiteX227" fmla="*/ 876299 w 885825"/>
              <a:gd name="connsiteY227" fmla="*/ 4850357 h 12192000"/>
              <a:gd name="connsiteX228" fmla="*/ 865187 w 885825"/>
              <a:gd name="connsiteY228" fmla="*/ 4902746 h 12192000"/>
              <a:gd name="connsiteX229" fmla="*/ 849312 w 885825"/>
              <a:gd name="connsiteY229" fmla="*/ 4948782 h 12192000"/>
              <a:gd name="connsiteX230" fmla="*/ 833437 w 885825"/>
              <a:gd name="connsiteY230" fmla="*/ 4990057 h 12192000"/>
              <a:gd name="connsiteX231" fmla="*/ 817562 w 885825"/>
              <a:gd name="connsiteY231" fmla="*/ 5026570 h 12192000"/>
              <a:gd name="connsiteX232" fmla="*/ 798512 w 885825"/>
              <a:gd name="connsiteY232" fmla="*/ 5064670 h 12192000"/>
              <a:gd name="connsiteX233" fmla="*/ 779462 w 885825"/>
              <a:gd name="connsiteY233" fmla="*/ 5102770 h 12192000"/>
              <a:gd name="connsiteX234" fmla="*/ 760412 w 885825"/>
              <a:gd name="connsiteY234" fmla="*/ 5139283 h 12192000"/>
              <a:gd name="connsiteX235" fmla="*/ 744537 w 885825"/>
              <a:gd name="connsiteY235" fmla="*/ 5180558 h 12192000"/>
              <a:gd name="connsiteX236" fmla="*/ 730249 w 885825"/>
              <a:gd name="connsiteY236" fmla="*/ 5226595 h 12192000"/>
              <a:gd name="connsiteX237" fmla="*/ 719137 w 885825"/>
              <a:gd name="connsiteY237" fmla="*/ 5278983 h 12192000"/>
              <a:gd name="connsiteX238" fmla="*/ 711199 w 885825"/>
              <a:gd name="connsiteY238" fmla="*/ 5339307 h 12192000"/>
              <a:gd name="connsiteX239" fmla="*/ 709612 w 885825"/>
              <a:gd name="connsiteY239" fmla="*/ 5407570 h 12192000"/>
              <a:gd name="connsiteX240" fmla="*/ 711199 w 885825"/>
              <a:gd name="connsiteY240" fmla="*/ 5475833 h 12192000"/>
              <a:gd name="connsiteX241" fmla="*/ 719137 w 885825"/>
              <a:gd name="connsiteY241" fmla="*/ 5536158 h 12192000"/>
              <a:gd name="connsiteX242" fmla="*/ 730249 w 885825"/>
              <a:gd name="connsiteY242" fmla="*/ 5588545 h 12192000"/>
              <a:gd name="connsiteX243" fmla="*/ 744537 w 885825"/>
              <a:gd name="connsiteY243" fmla="*/ 5634583 h 12192000"/>
              <a:gd name="connsiteX244" fmla="*/ 760412 w 885825"/>
              <a:gd name="connsiteY244" fmla="*/ 5675858 h 12192000"/>
              <a:gd name="connsiteX245" fmla="*/ 779462 w 885825"/>
              <a:gd name="connsiteY245" fmla="*/ 5712371 h 12192000"/>
              <a:gd name="connsiteX246" fmla="*/ 798512 w 885825"/>
              <a:gd name="connsiteY246" fmla="*/ 5750471 h 12192000"/>
              <a:gd name="connsiteX247" fmla="*/ 817562 w 885825"/>
              <a:gd name="connsiteY247" fmla="*/ 5788571 h 12192000"/>
              <a:gd name="connsiteX248" fmla="*/ 833437 w 885825"/>
              <a:gd name="connsiteY248" fmla="*/ 5825083 h 12192000"/>
              <a:gd name="connsiteX249" fmla="*/ 849312 w 885825"/>
              <a:gd name="connsiteY249" fmla="*/ 5866358 h 12192000"/>
              <a:gd name="connsiteX250" fmla="*/ 865187 w 885825"/>
              <a:gd name="connsiteY250" fmla="*/ 5912395 h 12192000"/>
              <a:gd name="connsiteX251" fmla="*/ 876299 w 885825"/>
              <a:gd name="connsiteY251" fmla="*/ 5964783 h 12192000"/>
              <a:gd name="connsiteX252" fmla="*/ 882649 w 885825"/>
              <a:gd name="connsiteY252" fmla="*/ 6025108 h 12192000"/>
              <a:gd name="connsiteX253" fmla="*/ 885824 w 885825"/>
              <a:gd name="connsiteY253" fmla="*/ 6093370 h 12192000"/>
              <a:gd name="connsiteX254" fmla="*/ 885703 w 885825"/>
              <a:gd name="connsiteY254" fmla="*/ 6095988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85825" h="12192000">
                <a:moveTo>
                  <a:pt x="885825" y="6098626"/>
                </a:moveTo>
                <a:lnTo>
                  <a:pt x="882650" y="6166889"/>
                </a:lnTo>
                <a:lnTo>
                  <a:pt x="876300" y="6227214"/>
                </a:lnTo>
                <a:lnTo>
                  <a:pt x="865188" y="6279601"/>
                </a:lnTo>
                <a:lnTo>
                  <a:pt x="849313" y="6325639"/>
                </a:lnTo>
                <a:lnTo>
                  <a:pt x="833438" y="6366914"/>
                </a:lnTo>
                <a:lnTo>
                  <a:pt x="817563" y="6403426"/>
                </a:lnTo>
                <a:lnTo>
                  <a:pt x="798513" y="6441526"/>
                </a:lnTo>
                <a:lnTo>
                  <a:pt x="779463" y="6479626"/>
                </a:lnTo>
                <a:lnTo>
                  <a:pt x="760413" y="6516139"/>
                </a:lnTo>
                <a:lnTo>
                  <a:pt x="744538" y="6557414"/>
                </a:lnTo>
                <a:lnTo>
                  <a:pt x="730250" y="6603451"/>
                </a:lnTo>
                <a:lnTo>
                  <a:pt x="719138" y="6655839"/>
                </a:lnTo>
                <a:lnTo>
                  <a:pt x="711200" y="6716164"/>
                </a:lnTo>
                <a:lnTo>
                  <a:pt x="709613" y="6784426"/>
                </a:lnTo>
                <a:lnTo>
                  <a:pt x="711200" y="6852689"/>
                </a:lnTo>
                <a:lnTo>
                  <a:pt x="719138" y="6913014"/>
                </a:lnTo>
                <a:lnTo>
                  <a:pt x="730250" y="6965401"/>
                </a:lnTo>
                <a:lnTo>
                  <a:pt x="744538" y="7011439"/>
                </a:lnTo>
                <a:lnTo>
                  <a:pt x="760413" y="7052714"/>
                </a:lnTo>
                <a:lnTo>
                  <a:pt x="779463" y="7089226"/>
                </a:lnTo>
                <a:lnTo>
                  <a:pt x="798513" y="7127326"/>
                </a:lnTo>
                <a:lnTo>
                  <a:pt x="817563" y="7165426"/>
                </a:lnTo>
                <a:lnTo>
                  <a:pt x="833438" y="7201939"/>
                </a:lnTo>
                <a:lnTo>
                  <a:pt x="849313" y="7243214"/>
                </a:lnTo>
                <a:lnTo>
                  <a:pt x="865188" y="7289251"/>
                </a:lnTo>
                <a:lnTo>
                  <a:pt x="876300" y="7341639"/>
                </a:lnTo>
                <a:lnTo>
                  <a:pt x="882650" y="7401964"/>
                </a:lnTo>
                <a:lnTo>
                  <a:pt x="885825" y="7470226"/>
                </a:lnTo>
                <a:lnTo>
                  <a:pt x="882650" y="7538489"/>
                </a:lnTo>
                <a:lnTo>
                  <a:pt x="876300" y="7598814"/>
                </a:lnTo>
                <a:lnTo>
                  <a:pt x="865188" y="7651201"/>
                </a:lnTo>
                <a:lnTo>
                  <a:pt x="849313" y="7697239"/>
                </a:lnTo>
                <a:lnTo>
                  <a:pt x="833438" y="7738514"/>
                </a:lnTo>
                <a:lnTo>
                  <a:pt x="817563" y="7775026"/>
                </a:lnTo>
                <a:lnTo>
                  <a:pt x="798513" y="7813126"/>
                </a:lnTo>
                <a:lnTo>
                  <a:pt x="779463" y="7851226"/>
                </a:lnTo>
                <a:lnTo>
                  <a:pt x="760413" y="7887739"/>
                </a:lnTo>
                <a:lnTo>
                  <a:pt x="744538" y="7929014"/>
                </a:lnTo>
                <a:lnTo>
                  <a:pt x="730250" y="7975051"/>
                </a:lnTo>
                <a:lnTo>
                  <a:pt x="719138" y="8027439"/>
                </a:lnTo>
                <a:lnTo>
                  <a:pt x="711200" y="8087764"/>
                </a:lnTo>
                <a:lnTo>
                  <a:pt x="709613" y="8156026"/>
                </a:lnTo>
                <a:lnTo>
                  <a:pt x="711200" y="8224289"/>
                </a:lnTo>
                <a:lnTo>
                  <a:pt x="719138" y="8284614"/>
                </a:lnTo>
                <a:lnTo>
                  <a:pt x="730250" y="8337001"/>
                </a:lnTo>
                <a:lnTo>
                  <a:pt x="744538" y="8383039"/>
                </a:lnTo>
                <a:lnTo>
                  <a:pt x="760413" y="8424314"/>
                </a:lnTo>
                <a:lnTo>
                  <a:pt x="779463" y="8460826"/>
                </a:lnTo>
                <a:lnTo>
                  <a:pt x="798513" y="8498926"/>
                </a:lnTo>
                <a:lnTo>
                  <a:pt x="817563" y="8537026"/>
                </a:lnTo>
                <a:lnTo>
                  <a:pt x="833438" y="8573540"/>
                </a:lnTo>
                <a:lnTo>
                  <a:pt x="849313" y="8614814"/>
                </a:lnTo>
                <a:lnTo>
                  <a:pt x="865188" y="8660852"/>
                </a:lnTo>
                <a:lnTo>
                  <a:pt x="876300" y="8713240"/>
                </a:lnTo>
                <a:lnTo>
                  <a:pt x="882650" y="8773564"/>
                </a:lnTo>
                <a:lnTo>
                  <a:pt x="885825" y="8840240"/>
                </a:lnTo>
                <a:lnTo>
                  <a:pt x="882650" y="8910090"/>
                </a:lnTo>
                <a:lnTo>
                  <a:pt x="876300" y="8970414"/>
                </a:lnTo>
                <a:lnTo>
                  <a:pt x="865188" y="9022802"/>
                </a:lnTo>
                <a:lnTo>
                  <a:pt x="849313" y="9068840"/>
                </a:lnTo>
                <a:lnTo>
                  <a:pt x="833438" y="9110114"/>
                </a:lnTo>
                <a:lnTo>
                  <a:pt x="817563" y="9146628"/>
                </a:lnTo>
                <a:lnTo>
                  <a:pt x="798513" y="9184728"/>
                </a:lnTo>
                <a:lnTo>
                  <a:pt x="779463" y="9222828"/>
                </a:lnTo>
                <a:lnTo>
                  <a:pt x="760413" y="9259340"/>
                </a:lnTo>
                <a:lnTo>
                  <a:pt x="744538" y="9300614"/>
                </a:lnTo>
                <a:lnTo>
                  <a:pt x="730250" y="9346652"/>
                </a:lnTo>
                <a:lnTo>
                  <a:pt x="719138" y="9399040"/>
                </a:lnTo>
                <a:lnTo>
                  <a:pt x="711200" y="9459364"/>
                </a:lnTo>
                <a:lnTo>
                  <a:pt x="709613" y="9527628"/>
                </a:lnTo>
                <a:lnTo>
                  <a:pt x="711200" y="9595890"/>
                </a:lnTo>
                <a:lnTo>
                  <a:pt x="719138" y="9656214"/>
                </a:lnTo>
                <a:lnTo>
                  <a:pt x="730250" y="9708602"/>
                </a:lnTo>
                <a:lnTo>
                  <a:pt x="744538" y="9754640"/>
                </a:lnTo>
                <a:lnTo>
                  <a:pt x="760413" y="9795914"/>
                </a:lnTo>
                <a:lnTo>
                  <a:pt x="779463" y="9832428"/>
                </a:lnTo>
                <a:lnTo>
                  <a:pt x="817563" y="9908628"/>
                </a:lnTo>
                <a:lnTo>
                  <a:pt x="833438" y="9945140"/>
                </a:lnTo>
                <a:lnTo>
                  <a:pt x="849313" y="9986414"/>
                </a:lnTo>
                <a:lnTo>
                  <a:pt x="865188" y="10032452"/>
                </a:lnTo>
                <a:lnTo>
                  <a:pt x="876300" y="10084840"/>
                </a:lnTo>
                <a:lnTo>
                  <a:pt x="882650" y="10145164"/>
                </a:lnTo>
                <a:lnTo>
                  <a:pt x="885825" y="10213428"/>
                </a:lnTo>
                <a:lnTo>
                  <a:pt x="882650" y="10281690"/>
                </a:lnTo>
                <a:lnTo>
                  <a:pt x="876300" y="10342014"/>
                </a:lnTo>
                <a:lnTo>
                  <a:pt x="865188" y="10394402"/>
                </a:lnTo>
                <a:lnTo>
                  <a:pt x="849313" y="10440440"/>
                </a:lnTo>
                <a:lnTo>
                  <a:pt x="833438" y="10481714"/>
                </a:lnTo>
                <a:lnTo>
                  <a:pt x="817563" y="10518228"/>
                </a:lnTo>
                <a:lnTo>
                  <a:pt x="798513" y="10556328"/>
                </a:lnTo>
                <a:lnTo>
                  <a:pt x="779463" y="10594428"/>
                </a:lnTo>
                <a:lnTo>
                  <a:pt x="760413" y="10630940"/>
                </a:lnTo>
                <a:lnTo>
                  <a:pt x="744538" y="10672214"/>
                </a:lnTo>
                <a:lnTo>
                  <a:pt x="730250" y="10718252"/>
                </a:lnTo>
                <a:lnTo>
                  <a:pt x="719138" y="10770640"/>
                </a:lnTo>
                <a:lnTo>
                  <a:pt x="711200" y="10830964"/>
                </a:lnTo>
                <a:lnTo>
                  <a:pt x="709613" y="10899228"/>
                </a:lnTo>
                <a:lnTo>
                  <a:pt x="711200" y="10967490"/>
                </a:lnTo>
                <a:lnTo>
                  <a:pt x="719138" y="11027814"/>
                </a:lnTo>
                <a:lnTo>
                  <a:pt x="730250" y="11080202"/>
                </a:lnTo>
                <a:lnTo>
                  <a:pt x="744538" y="11126240"/>
                </a:lnTo>
                <a:lnTo>
                  <a:pt x="760413" y="11167514"/>
                </a:lnTo>
                <a:lnTo>
                  <a:pt x="779463" y="11204028"/>
                </a:lnTo>
                <a:lnTo>
                  <a:pt x="798513" y="11242128"/>
                </a:lnTo>
                <a:lnTo>
                  <a:pt x="817563" y="11280228"/>
                </a:lnTo>
                <a:lnTo>
                  <a:pt x="833438" y="11316740"/>
                </a:lnTo>
                <a:lnTo>
                  <a:pt x="849313" y="11358014"/>
                </a:lnTo>
                <a:lnTo>
                  <a:pt x="865188" y="11404052"/>
                </a:lnTo>
                <a:lnTo>
                  <a:pt x="876300" y="11456440"/>
                </a:lnTo>
                <a:lnTo>
                  <a:pt x="882650" y="11516764"/>
                </a:lnTo>
                <a:lnTo>
                  <a:pt x="885825" y="11585028"/>
                </a:lnTo>
                <a:lnTo>
                  <a:pt x="882650" y="11653290"/>
                </a:lnTo>
                <a:lnTo>
                  <a:pt x="876300" y="11713614"/>
                </a:lnTo>
                <a:lnTo>
                  <a:pt x="865188" y="11766002"/>
                </a:lnTo>
                <a:lnTo>
                  <a:pt x="849313" y="11812040"/>
                </a:lnTo>
                <a:lnTo>
                  <a:pt x="833438" y="11853314"/>
                </a:lnTo>
                <a:lnTo>
                  <a:pt x="817563" y="11889828"/>
                </a:lnTo>
                <a:lnTo>
                  <a:pt x="798513" y="11927928"/>
                </a:lnTo>
                <a:lnTo>
                  <a:pt x="779463" y="11966028"/>
                </a:lnTo>
                <a:lnTo>
                  <a:pt x="760413" y="12002540"/>
                </a:lnTo>
                <a:lnTo>
                  <a:pt x="744538" y="12043814"/>
                </a:lnTo>
                <a:lnTo>
                  <a:pt x="730250" y="12089852"/>
                </a:lnTo>
                <a:lnTo>
                  <a:pt x="719138" y="12142240"/>
                </a:lnTo>
                <a:lnTo>
                  <a:pt x="712590" y="12192000"/>
                </a:lnTo>
                <a:lnTo>
                  <a:pt x="0" y="12192000"/>
                </a:lnTo>
                <a:lnTo>
                  <a:pt x="0" y="6779170"/>
                </a:lnTo>
                <a:lnTo>
                  <a:pt x="0" y="6779170"/>
                </a:lnTo>
                <a:lnTo>
                  <a:pt x="0" y="0"/>
                </a:lnTo>
                <a:lnTo>
                  <a:pt x="712590" y="0"/>
                </a:lnTo>
                <a:lnTo>
                  <a:pt x="719137" y="49758"/>
                </a:lnTo>
                <a:lnTo>
                  <a:pt x="730249" y="102145"/>
                </a:lnTo>
                <a:lnTo>
                  <a:pt x="744537" y="148183"/>
                </a:lnTo>
                <a:lnTo>
                  <a:pt x="760412" y="189458"/>
                </a:lnTo>
                <a:lnTo>
                  <a:pt x="779462" y="225970"/>
                </a:lnTo>
                <a:lnTo>
                  <a:pt x="798512" y="264070"/>
                </a:lnTo>
                <a:lnTo>
                  <a:pt x="817562" y="302170"/>
                </a:lnTo>
                <a:lnTo>
                  <a:pt x="833437" y="338683"/>
                </a:lnTo>
                <a:lnTo>
                  <a:pt x="849312" y="379958"/>
                </a:lnTo>
                <a:lnTo>
                  <a:pt x="865187" y="425995"/>
                </a:lnTo>
                <a:lnTo>
                  <a:pt x="876299" y="478383"/>
                </a:lnTo>
                <a:lnTo>
                  <a:pt x="882649" y="538708"/>
                </a:lnTo>
                <a:lnTo>
                  <a:pt x="885824" y="606970"/>
                </a:lnTo>
                <a:lnTo>
                  <a:pt x="882649" y="675233"/>
                </a:lnTo>
                <a:lnTo>
                  <a:pt x="876299" y="735558"/>
                </a:lnTo>
                <a:lnTo>
                  <a:pt x="865187" y="787945"/>
                </a:lnTo>
                <a:lnTo>
                  <a:pt x="849312" y="833983"/>
                </a:lnTo>
                <a:lnTo>
                  <a:pt x="833437" y="875258"/>
                </a:lnTo>
                <a:lnTo>
                  <a:pt x="817562" y="911770"/>
                </a:lnTo>
                <a:lnTo>
                  <a:pt x="798512" y="949870"/>
                </a:lnTo>
                <a:lnTo>
                  <a:pt x="779462" y="987970"/>
                </a:lnTo>
                <a:lnTo>
                  <a:pt x="760412" y="1024483"/>
                </a:lnTo>
                <a:lnTo>
                  <a:pt x="744537" y="1065758"/>
                </a:lnTo>
                <a:lnTo>
                  <a:pt x="730249" y="1111795"/>
                </a:lnTo>
                <a:lnTo>
                  <a:pt x="719137" y="1164183"/>
                </a:lnTo>
                <a:lnTo>
                  <a:pt x="711199" y="1224508"/>
                </a:lnTo>
                <a:lnTo>
                  <a:pt x="709612" y="1292770"/>
                </a:lnTo>
                <a:lnTo>
                  <a:pt x="711199" y="1361033"/>
                </a:lnTo>
                <a:lnTo>
                  <a:pt x="719137" y="1421358"/>
                </a:lnTo>
                <a:lnTo>
                  <a:pt x="730249" y="1473745"/>
                </a:lnTo>
                <a:lnTo>
                  <a:pt x="744537" y="1519783"/>
                </a:lnTo>
                <a:lnTo>
                  <a:pt x="760412" y="1561058"/>
                </a:lnTo>
                <a:lnTo>
                  <a:pt x="779462" y="1597570"/>
                </a:lnTo>
                <a:lnTo>
                  <a:pt x="798512" y="1635670"/>
                </a:lnTo>
                <a:lnTo>
                  <a:pt x="817562" y="1673770"/>
                </a:lnTo>
                <a:lnTo>
                  <a:pt x="833437" y="1710283"/>
                </a:lnTo>
                <a:lnTo>
                  <a:pt x="849312" y="1751558"/>
                </a:lnTo>
                <a:lnTo>
                  <a:pt x="865187" y="1797595"/>
                </a:lnTo>
                <a:lnTo>
                  <a:pt x="876299" y="1849983"/>
                </a:lnTo>
                <a:lnTo>
                  <a:pt x="882649" y="1910308"/>
                </a:lnTo>
                <a:lnTo>
                  <a:pt x="885824" y="1978570"/>
                </a:lnTo>
                <a:lnTo>
                  <a:pt x="882649" y="2046833"/>
                </a:lnTo>
                <a:lnTo>
                  <a:pt x="876299" y="2107158"/>
                </a:lnTo>
                <a:lnTo>
                  <a:pt x="865187" y="2159545"/>
                </a:lnTo>
                <a:lnTo>
                  <a:pt x="849312" y="2205583"/>
                </a:lnTo>
                <a:lnTo>
                  <a:pt x="833437" y="2246858"/>
                </a:lnTo>
                <a:lnTo>
                  <a:pt x="817562" y="2283370"/>
                </a:lnTo>
                <a:lnTo>
                  <a:pt x="798512" y="2321470"/>
                </a:lnTo>
                <a:lnTo>
                  <a:pt x="779462" y="2359570"/>
                </a:lnTo>
                <a:lnTo>
                  <a:pt x="760412" y="2396083"/>
                </a:lnTo>
                <a:lnTo>
                  <a:pt x="744537" y="2437358"/>
                </a:lnTo>
                <a:lnTo>
                  <a:pt x="730249" y="2483395"/>
                </a:lnTo>
                <a:lnTo>
                  <a:pt x="719137" y="2535782"/>
                </a:lnTo>
                <a:lnTo>
                  <a:pt x="711199" y="2596108"/>
                </a:lnTo>
                <a:lnTo>
                  <a:pt x="709612" y="2664370"/>
                </a:lnTo>
                <a:lnTo>
                  <a:pt x="711199" y="2732633"/>
                </a:lnTo>
                <a:lnTo>
                  <a:pt x="719137" y="2792958"/>
                </a:lnTo>
                <a:lnTo>
                  <a:pt x="730249" y="2845345"/>
                </a:lnTo>
                <a:lnTo>
                  <a:pt x="744537" y="2891383"/>
                </a:lnTo>
                <a:lnTo>
                  <a:pt x="760412" y="2932658"/>
                </a:lnTo>
                <a:lnTo>
                  <a:pt x="779462" y="2969170"/>
                </a:lnTo>
                <a:lnTo>
                  <a:pt x="798512" y="3007270"/>
                </a:lnTo>
                <a:lnTo>
                  <a:pt x="817562" y="3045370"/>
                </a:lnTo>
                <a:lnTo>
                  <a:pt x="833437" y="3081883"/>
                </a:lnTo>
                <a:lnTo>
                  <a:pt x="849312" y="3123158"/>
                </a:lnTo>
                <a:lnTo>
                  <a:pt x="865187" y="3169195"/>
                </a:lnTo>
                <a:lnTo>
                  <a:pt x="876299" y="3221583"/>
                </a:lnTo>
                <a:lnTo>
                  <a:pt x="882649" y="3281908"/>
                </a:lnTo>
                <a:lnTo>
                  <a:pt x="885824" y="3348582"/>
                </a:lnTo>
                <a:lnTo>
                  <a:pt x="882649" y="3418433"/>
                </a:lnTo>
                <a:lnTo>
                  <a:pt x="876299" y="3478758"/>
                </a:lnTo>
                <a:lnTo>
                  <a:pt x="865187" y="3531145"/>
                </a:lnTo>
                <a:lnTo>
                  <a:pt x="849312" y="3577183"/>
                </a:lnTo>
                <a:lnTo>
                  <a:pt x="833437" y="3618458"/>
                </a:lnTo>
                <a:lnTo>
                  <a:pt x="817562" y="3654970"/>
                </a:lnTo>
                <a:lnTo>
                  <a:pt x="798512" y="3693070"/>
                </a:lnTo>
                <a:lnTo>
                  <a:pt x="779462" y="3731170"/>
                </a:lnTo>
                <a:lnTo>
                  <a:pt x="760412" y="3767683"/>
                </a:lnTo>
                <a:lnTo>
                  <a:pt x="744537" y="3808958"/>
                </a:lnTo>
                <a:lnTo>
                  <a:pt x="730249" y="3854995"/>
                </a:lnTo>
                <a:lnTo>
                  <a:pt x="719137" y="3907383"/>
                </a:lnTo>
                <a:lnTo>
                  <a:pt x="711199" y="3967708"/>
                </a:lnTo>
                <a:lnTo>
                  <a:pt x="709612" y="4035970"/>
                </a:lnTo>
                <a:lnTo>
                  <a:pt x="711199" y="4104233"/>
                </a:lnTo>
                <a:lnTo>
                  <a:pt x="719137" y="4164557"/>
                </a:lnTo>
                <a:lnTo>
                  <a:pt x="730249" y="4216946"/>
                </a:lnTo>
                <a:lnTo>
                  <a:pt x="744537" y="4262982"/>
                </a:lnTo>
                <a:lnTo>
                  <a:pt x="760412" y="4304258"/>
                </a:lnTo>
                <a:lnTo>
                  <a:pt x="779462" y="4340770"/>
                </a:lnTo>
                <a:lnTo>
                  <a:pt x="817562" y="4416970"/>
                </a:lnTo>
                <a:lnTo>
                  <a:pt x="833437" y="4453483"/>
                </a:lnTo>
                <a:lnTo>
                  <a:pt x="849312" y="4494758"/>
                </a:lnTo>
                <a:lnTo>
                  <a:pt x="865187" y="4540795"/>
                </a:lnTo>
                <a:lnTo>
                  <a:pt x="876299" y="4593183"/>
                </a:lnTo>
                <a:lnTo>
                  <a:pt x="882649" y="4653508"/>
                </a:lnTo>
                <a:lnTo>
                  <a:pt x="885824" y="4721770"/>
                </a:lnTo>
                <a:lnTo>
                  <a:pt x="882649" y="4790033"/>
                </a:lnTo>
                <a:lnTo>
                  <a:pt x="876299" y="4850357"/>
                </a:lnTo>
                <a:lnTo>
                  <a:pt x="865187" y="4902746"/>
                </a:lnTo>
                <a:lnTo>
                  <a:pt x="849312" y="4948782"/>
                </a:lnTo>
                <a:lnTo>
                  <a:pt x="833437" y="4990057"/>
                </a:lnTo>
                <a:lnTo>
                  <a:pt x="817562" y="5026570"/>
                </a:lnTo>
                <a:lnTo>
                  <a:pt x="798512" y="5064670"/>
                </a:lnTo>
                <a:lnTo>
                  <a:pt x="779462" y="5102770"/>
                </a:lnTo>
                <a:lnTo>
                  <a:pt x="760412" y="5139283"/>
                </a:lnTo>
                <a:lnTo>
                  <a:pt x="744537" y="5180558"/>
                </a:lnTo>
                <a:lnTo>
                  <a:pt x="730249" y="5226595"/>
                </a:lnTo>
                <a:lnTo>
                  <a:pt x="719137" y="5278983"/>
                </a:lnTo>
                <a:lnTo>
                  <a:pt x="711199" y="5339307"/>
                </a:lnTo>
                <a:lnTo>
                  <a:pt x="709612" y="5407570"/>
                </a:lnTo>
                <a:lnTo>
                  <a:pt x="711199" y="5475833"/>
                </a:lnTo>
                <a:lnTo>
                  <a:pt x="719137" y="5536158"/>
                </a:lnTo>
                <a:lnTo>
                  <a:pt x="730249" y="5588545"/>
                </a:lnTo>
                <a:lnTo>
                  <a:pt x="744537" y="5634583"/>
                </a:lnTo>
                <a:lnTo>
                  <a:pt x="760412" y="5675858"/>
                </a:lnTo>
                <a:lnTo>
                  <a:pt x="779462" y="5712371"/>
                </a:lnTo>
                <a:lnTo>
                  <a:pt x="798512" y="5750471"/>
                </a:lnTo>
                <a:lnTo>
                  <a:pt x="817562" y="5788571"/>
                </a:lnTo>
                <a:lnTo>
                  <a:pt x="833437" y="5825083"/>
                </a:lnTo>
                <a:lnTo>
                  <a:pt x="849312" y="5866358"/>
                </a:lnTo>
                <a:lnTo>
                  <a:pt x="865187" y="5912395"/>
                </a:lnTo>
                <a:lnTo>
                  <a:pt x="876299" y="5964783"/>
                </a:lnTo>
                <a:lnTo>
                  <a:pt x="882649" y="6025108"/>
                </a:lnTo>
                <a:lnTo>
                  <a:pt x="885824" y="6093370"/>
                </a:lnTo>
                <a:lnTo>
                  <a:pt x="885703" y="6095988"/>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752854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42EE89-46A6-4616-987D-6468BC707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3300" cy="69977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iagram of a diagram of a database&#10;&#10;Description automatically generated">
            <a:extLst>
              <a:ext uri="{FF2B5EF4-FFF2-40B4-BE49-F238E27FC236}">
                <a16:creationId xmlns:a16="http://schemas.microsoft.com/office/drawing/2014/main" id="{DC86722F-03C2-9A5D-4DB2-99D42363D83E}"/>
              </a:ext>
            </a:extLst>
          </p:cNvPr>
          <p:cNvPicPr>
            <a:picLocks noChangeAspect="1"/>
          </p:cNvPicPr>
          <p:nvPr/>
        </p:nvPicPr>
        <p:blipFill>
          <a:blip r:embed="rId3"/>
          <a:stretch>
            <a:fillRect/>
          </a:stretch>
        </p:blipFill>
        <p:spPr>
          <a:xfrm>
            <a:off x="2210295" y="656573"/>
            <a:ext cx="8012708" cy="5027974"/>
          </a:xfrm>
          <a:prstGeom prst="rect">
            <a:avLst/>
          </a:prstGeom>
        </p:spPr>
      </p:pic>
      <p:sp>
        <p:nvSpPr>
          <p:cNvPr id="9" name="Freeform: Shape 8">
            <a:extLst>
              <a:ext uri="{FF2B5EF4-FFF2-40B4-BE49-F238E27FC236}">
                <a16:creationId xmlns:a16="http://schemas.microsoft.com/office/drawing/2014/main" id="{45A29992-9794-4D64-AB37-EA803ED6C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764717" y="329114"/>
            <a:ext cx="903870" cy="12433300"/>
          </a:xfrm>
          <a:custGeom>
            <a:avLst/>
            <a:gdLst>
              <a:gd name="connsiteX0" fmla="*/ 885825 w 885825"/>
              <a:gd name="connsiteY0" fmla="*/ 6098626 h 12192000"/>
              <a:gd name="connsiteX1" fmla="*/ 882650 w 885825"/>
              <a:gd name="connsiteY1" fmla="*/ 6166889 h 12192000"/>
              <a:gd name="connsiteX2" fmla="*/ 876300 w 885825"/>
              <a:gd name="connsiteY2" fmla="*/ 6227214 h 12192000"/>
              <a:gd name="connsiteX3" fmla="*/ 865188 w 885825"/>
              <a:gd name="connsiteY3" fmla="*/ 6279601 h 12192000"/>
              <a:gd name="connsiteX4" fmla="*/ 849313 w 885825"/>
              <a:gd name="connsiteY4" fmla="*/ 6325639 h 12192000"/>
              <a:gd name="connsiteX5" fmla="*/ 833438 w 885825"/>
              <a:gd name="connsiteY5" fmla="*/ 6366914 h 12192000"/>
              <a:gd name="connsiteX6" fmla="*/ 817563 w 885825"/>
              <a:gd name="connsiteY6" fmla="*/ 6403426 h 12192000"/>
              <a:gd name="connsiteX7" fmla="*/ 798513 w 885825"/>
              <a:gd name="connsiteY7" fmla="*/ 6441526 h 12192000"/>
              <a:gd name="connsiteX8" fmla="*/ 779463 w 885825"/>
              <a:gd name="connsiteY8" fmla="*/ 6479626 h 12192000"/>
              <a:gd name="connsiteX9" fmla="*/ 760413 w 885825"/>
              <a:gd name="connsiteY9" fmla="*/ 6516139 h 12192000"/>
              <a:gd name="connsiteX10" fmla="*/ 744538 w 885825"/>
              <a:gd name="connsiteY10" fmla="*/ 6557414 h 12192000"/>
              <a:gd name="connsiteX11" fmla="*/ 730250 w 885825"/>
              <a:gd name="connsiteY11" fmla="*/ 6603451 h 12192000"/>
              <a:gd name="connsiteX12" fmla="*/ 719138 w 885825"/>
              <a:gd name="connsiteY12" fmla="*/ 6655839 h 12192000"/>
              <a:gd name="connsiteX13" fmla="*/ 711200 w 885825"/>
              <a:gd name="connsiteY13" fmla="*/ 6716164 h 12192000"/>
              <a:gd name="connsiteX14" fmla="*/ 709613 w 885825"/>
              <a:gd name="connsiteY14" fmla="*/ 6784426 h 12192000"/>
              <a:gd name="connsiteX15" fmla="*/ 711200 w 885825"/>
              <a:gd name="connsiteY15" fmla="*/ 6852689 h 12192000"/>
              <a:gd name="connsiteX16" fmla="*/ 719138 w 885825"/>
              <a:gd name="connsiteY16" fmla="*/ 6913014 h 12192000"/>
              <a:gd name="connsiteX17" fmla="*/ 730250 w 885825"/>
              <a:gd name="connsiteY17" fmla="*/ 6965401 h 12192000"/>
              <a:gd name="connsiteX18" fmla="*/ 744538 w 885825"/>
              <a:gd name="connsiteY18" fmla="*/ 7011439 h 12192000"/>
              <a:gd name="connsiteX19" fmla="*/ 760413 w 885825"/>
              <a:gd name="connsiteY19" fmla="*/ 7052714 h 12192000"/>
              <a:gd name="connsiteX20" fmla="*/ 779463 w 885825"/>
              <a:gd name="connsiteY20" fmla="*/ 7089226 h 12192000"/>
              <a:gd name="connsiteX21" fmla="*/ 798513 w 885825"/>
              <a:gd name="connsiteY21" fmla="*/ 7127326 h 12192000"/>
              <a:gd name="connsiteX22" fmla="*/ 817563 w 885825"/>
              <a:gd name="connsiteY22" fmla="*/ 7165426 h 12192000"/>
              <a:gd name="connsiteX23" fmla="*/ 833438 w 885825"/>
              <a:gd name="connsiteY23" fmla="*/ 7201939 h 12192000"/>
              <a:gd name="connsiteX24" fmla="*/ 849313 w 885825"/>
              <a:gd name="connsiteY24" fmla="*/ 7243214 h 12192000"/>
              <a:gd name="connsiteX25" fmla="*/ 865188 w 885825"/>
              <a:gd name="connsiteY25" fmla="*/ 7289251 h 12192000"/>
              <a:gd name="connsiteX26" fmla="*/ 876300 w 885825"/>
              <a:gd name="connsiteY26" fmla="*/ 7341639 h 12192000"/>
              <a:gd name="connsiteX27" fmla="*/ 882650 w 885825"/>
              <a:gd name="connsiteY27" fmla="*/ 7401964 h 12192000"/>
              <a:gd name="connsiteX28" fmla="*/ 885825 w 885825"/>
              <a:gd name="connsiteY28" fmla="*/ 7470226 h 12192000"/>
              <a:gd name="connsiteX29" fmla="*/ 882650 w 885825"/>
              <a:gd name="connsiteY29" fmla="*/ 7538489 h 12192000"/>
              <a:gd name="connsiteX30" fmla="*/ 876300 w 885825"/>
              <a:gd name="connsiteY30" fmla="*/ 7598814 h 12192000"/>
              <a:gd name="connsiteX31" fmla="*/ 865188 w 885825"/>
              <a:gd name="connsiteY31" fmla="*/ 7651201 h 12192000"/>
              <a:gd name="connsiteX32" fmla="*/ 849313 w 885825"/>
              <a:gd name="connsiteY32" fmla="*/ 7697239 h 12192000"/>
              <a:gd name="connsiteX33" fmla="*/ 833438 w 885825"/>
              <a:gd name="connsiteY33" fmla="*/ 7738514 h 12192000"/>
              <a:gd name="connsiteX34" fmla="*/ 817563 w 885825"/>
              <a:gd name="connsiteY34" fmla="*/ 7775026 h 12192000"/>
              <a:gd name="connsiteX35" fmla="*/ 798513 w 885825"/>
              <a:gd name="connsiteY35" fmla="*/ 7813126 h 12192000"/>
              <a:gd name="connsiteX36" fmla="*/ 779463 w 885825"/>
              <a:gd name="connsiteY36" fmla="*/ 7851226 h 12192000"/>
              <a:gd name="connsiteX37" fmla="*/ 760413 w 885825"/>
              <a:gd name="connsiteY37" fmla="*/ 7887739 h 12192000"/>
              <a:gd name="connsiteX38" fmla="*/ 744538 w 885825"/>
              <a:gd name="connsiteY38" fmla="*/ 7929014 h 12192000"/>
              <a:gd name="connsiteX39" fmla="*/ 730250 w 885825"/>
              <a:gd name="connsiteY39" fmla="*/ 7975051 h 12192000"/>
              <a:gd name="connsiteX40" fmla="*/ 719138 w 885825"/>
              <a:gd name="connsiteY40" fmla="*/ 8027439 h 12192000"/>
              <a:gd name="connsiteX41" fmla="*/ 711200 w 885825"/>
              <a:gd name="connsiteY41" fmla="*/ 8087764 h 12192000"/>
              <a:gd name="connsiteX42" fmla="*/ 709613 w 885825"/>
              <a:gd name="connsiteY42" fmla="*/ 8156026 h 12192000"/>
              <a:gd name="connsiteX43" fmla="*/ 711200 w 885825"/>
              <a:gd name="connsiteY43" fmla="*/ 8224289 h 12192000"/>
              <a:gd name="connsiteX44" fmla="*/ 719138 w 885825"/>
              <a:gd name="connsiteY44" fmla="*/ 8284614 h 12192000"/>
              <a:gd name="connsiteX45" fmla="*/ 730250 w 885825"/>
              <a:gd name="connsiteY45" fmla="*/ 8337001 h 12192000"/>
              <a:gd name="connsiteX46" fmla="*/ 744538 w 885825"/>
              <a:gd name="connsiteY46" fmla="*/ 8383039 h 12192000"/>
              <a:gd name="connsiteX47" fmla="*/ 760413 w 885825"/>
              <a:gd name="connsiteY47" fmla="*/ 8424314 h 12192000"/>
              <a:gd name="connsiteX48" fmla="*/ 779463 w 885825"/>
              <a:gd name="connsiteY48" fmla="*/ 8460826 h 12192000"/>
              <a:gd name="connsiteX49" fmla="*/ 798513 w 885825"/>
              <a:gd name="connsiteY49" fmla="*/ 8498926 h 12192000"/>
              <a:gd name="connsiteX50" fmla="*/ 817563 w 885825"/>
              <a:gd name="connsiteY50" fmla="*/ 8537026 h 12192000"/>
              <a:gd name="connsiteX51" fmla="*/ 833438 w 885825"/>
              <a:gd name="connsiteY51" fmla="*/ 8573540 h 12192000"/>
              <a:gd name="connsiteX52" fmla="*/ 849313 w 885825"/>
              <a:gd name="connsiteY52" fmla="*/ 8614814 h 12192000"/>
              <a:gd name="connsiteX53" fmla="*/ 865188 w 885825"/>
              <a:gd name="connsiteY53" fmla="*/ 8660852 h 12192000"/>
              <a:gd name="connsiteX54" fmla="*/ 876300 w 885825"/>
              <a:gd name="connsiteY54" fmla="*/ 8713240 h 12192000"/>
              <a:gd name="connsiteX55" fmla="*/ 882650 w 885825"/>
              <a:gd name="connsiteY55" fmla="*/ 8773564 h 12192000"/>
              <a:gd name="connsiteX56" fmla="*/ 885825 w 885825"/>
              <a:gd name="connsiteY56" fmla="*/ 8840240 h 12192000"/>
              <a:gd name="connsiteX57" fmla="*/ 882650 w 885825"/>
              <a:gd name="connsiteY57" fmla="*/ 8910090 h 12192000"/>
              <a:gd name="connsiteX58" fmla="*/ 876300 w 885825"/>
              <a:gd name="connsiteY58" fmla="*/ 8970414 h 12192000"/>
              <a:gd name="connsiteX59" fmla="*/ 865188 w 885825"/>
              <a:gd name="connsiteY59" fmla="*/ 9022802 h 12192000"/>
              <a:gd name="connsiteX60" fmla="*/ 849313 w 885825"/>
              <a:gd name="connsiteY60" fmla="*/ 9068840 h 12192000"/>
              <a:gd name="connsiteX61" fmla="*/ 833438 w 885825"/>
              <a:gd name="connsiteY61" fmla="*/ 9110114 h 12192000"/>
              <a:gd name="connsiteX62" fmla="*/ 817563 w 885825"/>
              <a:gd name="connsiteY62" fmla="*/ 9146628 h 12192000"/>
              <a:gd name="connsiteX63" fmla="*/ 798513 w 885825"/>
              <a:gd name="connsiteY63" fmla="*/ 9184728 h 12192000"/>
              <a:gd name="connsiteX64" fmla="*/ 779463 w 885825"/>
              <a:gd name="connsiteY64" fmla="*/ 9222828 h 12192000"/>
              <a:gd name="connsiteX65" fmla="*/ 760413 w 885825"/>
              <a:gd name="connsiteY65" fmla="*/ 9259340 h 12192000"/>
              <a:gd name="connsiteX66" fmla="*/ 744538 w 885825"/>
              <a:gd name="connsiteY66" fmla="*/ 9300614 h 12192000"/>
              <a:gd name="connsiteX67" fmla="*/ 730250 w 885825"/>
              <a:gd name="connsiteY67" fmla="*/ 9346652 h 12192000"/>
              <a:gd name="connsiteX68" fmla="*/ 719138 w 885825"/>
              <a:gd name="connsiteY68" fmla="*/ 9399040 h 12192000"/>
              <a:gd name="connsiteX69" fmla="*/ 711200 w 885825"/>
              <a:gd name="connsiteY69" fmla="*/ 9459364 h 12192000"/>
              <a:gd name="connsiteX70" fmla="*/ 709613 w 885825"/>
              <a:gd name="connsiteY70" fmla="*/ 9527628 h 12192000"/>
              <a:gd name="connsiteX71" fmla="*/ 711200 w 885825"/>
              <a:gd name="connsiteY71" fmla="*/ 9595890 h 12192000"/>
              <a:gd name="connsiteX72" fmla="*/ 719138 w 885825"/>
              <a:gd name="connsiteY72" fmla="*/ 9656214 h 12192000"/>
              <a:gd name="connsiteX73" fmla="*/ 730250 w 885825"/>
              <a:gd name="connsiteY73" fmla="*/ 9708602 h 12192000"/>
              <a:gd name="connsiteX74" fmla="*/ 744538 w 885825"/>
              <a:gd name="connsiteY74" fmla="*/ 9754640 h 12192000"/>
              <a:gd name="connsiteX75" fmla="*/ 760413 w 885825"/>
              <a:gd name="connsiteY75" fmla="*/ 9795914 h 12192000"/>
              <a:gd name="connsiteX76" fmla="*/ 779463 w 885825"/>
              <a:gd name="connsiteY76" fmla="*/ 9832428 h 12192000"/>
              <a:gd name="connsiteX77" fmla="*/ 817563 w 885825"/>
              <a:gd name="connsiteY77" fmla="*/ 9908628 h 12192000"/>
              <a:gd name="connsiteX78" fmla="*/ 833438 w 885825"/>
              <a:gd name="connsiteY78" fmla="*/ 9945140 h 12192000"/>
              <a:gd name="connsiteX79" fmla="*/ 849313 w 885825"/>
              <a:gd name="connsiteY79" fmla="*/ 9986414 h 12192000"/>
              <a:gd name="connsiteX80" fmla="*/ 865188 w 885825"/>
              <a:gd name="connsiteY80" fmla="*/ 10032452 h 12192000"/>
              <a:gd name="connsiteX81" fmla="*/ 876300 w 885825"/>
              <a:gd name="connsiteY81" fmla="*/ 10084840 h 12192000"/>
              <a:gd name="connsiteX82" fmla="*/ 882650 w 885825"/>
              <a:gd name="connsiteY82" fmla="*/ 10145164 h 12192000"/>
              <a:gd name="connsiteX83" fmla="*/ 885825 w 885825"/>
              <a:gd name="connsiteY83" fmla="*/ 10213428 h 12192000"/>
              <a:gd name="connsiteX84" fmla="*/ 882650 w 885825"/>
              <a:gd name="connsiteY84" fmla="*/ 10281690 h 12192000"/>
              <a:gd name="connsiteX85" fmla="*/ 876300 w 885825"/>
              <a:gd name="connsiteY85" fmla="*/ 10342014 h 12192000"/>
              <a:gd name="connsiteX86" fmla="*/ 865188 w 885825"/>
              <a:gd name="connsiteY86" fmla="*/ 10394402 h 12192000"/>
              <a:gd name="connsiteX87" fmla="*/ 849313 w 885825"/>
              <a:gd name="connsiteY87" fmla="*/ 10440440 h 12192000"/>
              <a:gd name="connsiteX88" fmla="*/ 833438 w 885825"/>
              <a:gd name="connsiteY88" fmla="*/ 10481714 h 12192000"/>
              <a:gd name="connsiteX89" fmla="*/ 817563 w 885825"/>
              <a:gd name="connsiteY89" fmla="*/ 10518228 h 12192000"/>
              <a:gd name="connsiteX90" fmla="*/ 798513 w 885825"/>
              <a:gd name="connsiteY90" fmla="*/ 10556328 h 12192000"/>
              <a:gd name="connsiteX91" fmla="*/ 779463 w 885825"/>
              <a:gd name="connsiteY91" fmla="*/ 10594428 h 12192000"/>
              <a:gd name="connsiteX92" fmla="*/ 760413 w 885825"/>
              <a:gd name="connsiteY92" fmla="*/ 10630940 h 12192000"/>
              <a:gd name="connsiteX93" fmla="*/ 744538 w 885825"/>
              <a:gd name="connsiteY93" fmla="*/ 10672214 h 12192000"/>
              <a:gd name="connsiteX94" fmla="*/ 730250 w 885825"/>
              <a:gd name="connsiteY94" fmla="*/ 10718252 h 12192000"/>
              <a:gd name="connsiteX95" fmla="*/ 719138 w 885825"/>
              <a:gd name="connsiteY95" fmla="*/ 10770640 h 12192000"/>
              <a:gd name="connsiteX96" fmla="*/ 711200 w 885825"/>
              <a:gd name="connsiteY96" fmla="*/ 10830964 h 12192000"/>
              <a:gd name="connsiteX97" fmla="*/ 709613 w 885825"/>
              <a:gd name="connsiteY97" fmla="*/ 10899228 h 12192000"/>
              <a:gd name="connsiteX98" fmla="*/ 711200 w 885825"/>
              <a:gd name="connsiteY98" fmla="*/ 10967490 h 12192000"/>
              <a:gd name="connsiteX99" fmla="*/ 719138 w 885825"/>
              <a:gd name="connsiteY99" fmla="*/ 11027814 h 12192000"/>
              <a:gd name="connsiteX100" fmla="*/ 730250 w 885825"/>
              <a:gd name="connsiteY100" fmla="*/ 11080202 h 12192000"/>
              <a:gd name="connsiteX101" fmla="*/ 744538 w 885825"/>
              <a:gd name="connsiteY101" fmla="*/ 11126240 h 12192000"/>
              <a:gd name="connsiteX102" fmla="*/ 760413 w 885825"/>
              <a:gd name="connsiteY102" fmla="*/ 11167514 h 12192000"/>
              <a:gd name="connsiteX103" fmla="*/ 779463 w 885825"/>
              <a:gd name="connsiteY103" fmla="*/ 11204028 h 12192000"/>
              <a:gd name="connsiteX104" fmla="*/ 798513 w 885825"/>
              <a:gd name="connsiteY104" fmla="*/ 11242128 h 12192000"/>
              <a:gd name="connsiteX105" fmla="*/ 817563 w 885825"/>
              <a:gd name="connsiteY105" fmla="*/ 11280228 h 12192000"/>
              <a:gd name="connsiteX106" fmla="*/ 833438 w 885825"/>
              <a:gd name="connsiteY106" fmla="*/ 11316740 h 12192000"/>
              <a:gd name="connsiteX107" fmla="*/ 849313 w 885825"/>
              <a:gd name="connsiteY107" fmla="*/ 11358014 h 12192000"/>
              <a:gd name="connsiteX108" fmla="*/ 865188 w 885825"/>
              <a:gd name="connsiteY108" fmla="*/ 11404052 h 12192000"/>
              <a:gd name="connsiteX109" fmla="*/ 876300 w 885825"/>
              <a:gd name="connsiteY109" fmla="*/ 11456440 h 12192000"/>
              <a:gd name="connsiteX110" fmla="*/ 882650 w 885825"/>
              <a:gd name="connsiteY110" fmla="*/ 11516764 h 12192000"/>
              <a:gd name="connsiteX111" fmla="*/ 885825 w 885825"/>
              <a:gd name="connsiteY111" fmla="*/ 11585028 h 12192000"/>
              <a:gd name="connsiteX112" fmla="*/ 882650 w 885825"/>
              <a:gd name="connsiteY112" fmla="*/ 11653290 h 12192000"/>
              <a:gd name="connsiteX113" fmla="*/ 876300 w 885825"/>
              <a:gd name="connsiteY113" fmla="*/ 11713614 h 12192000"/>
              <a:gd name="connsiteX114" fmla="*/ 865188 w 885825"/>
              <a:gd name="connsiteY114" fmla="*/ 11766002 h 12192000"/>
              <a:gd name="connsiteX115" fmla="*/ 849313 w 885825"/>
              <a:gd name="connsiteY115" fmla="*/ 11812040 h 12192000"/>
              <a:gd name="connsiteX116" fmla="*/ 833438 w 885825"/>
              <a:gd name="connsiteY116" fmla="*/ 11853314 h 12192000"/>
              <a:gd name="connsiteX117" fmla="*/ 817563 w 885825"/>
              <a:gd name="connsiteY117" fmla="*/ 11889828 h 12192000"/>
              <a:gd name="connsiteX118" fmla="*/ 798513 w 885825"/>
              <a:gd name="connsiteY118" fmla="*/ 11927928 h 12192000"/>
              <a:gd name="connsiteX119" fmla="*/ 779463 w 885825"/>
              <a:gd name="connsiteY119" fmla="*/ 11966028 h 12192000"/>
              <a:gd name="connsiteX120" fmla="*/ 760413 w 885825"/>
              <a:gd name="connsiteY120" fmla="*/ 12002540 h 12192000"/>
              <a:gd name="connsiteX121" fmla="*/ 744538 w 885825"/>
              <a:gd name="connsiteY121" fmla="*/ 12043814 h 12192000"/>
              <a:gd name="connsiteX122" fmla="*/ 730250 w 885825"/>
              <a:gd name="connsiteY122" fmla="*/ 12089852 h 12192000"/>
              <a:gd name="connsiteX123" fmla="*/ 719138 w 885825"/>
              <a:gd name="connsiteY123" fmla="*/ 12142240 h 12192000"/>
              <a:gd name="connsiteX124" fmla="*/ 712590 w 885825"/>
              <a:gd name="connsiteY124" fmla="*/ 12192000 h 12192000"/>
              <a:gd name="connsiteX125" fmla="*/ 0 w 885825"/>
              <a:gd name="connsiteY125" fmla="*/ 12192000 h 12192000"/>
              <a:gd name="connsiteX126" fmla="*/ 0 w 885825"/>
              <a:gd name="connsiteY126" fmla="*/ 6779170 h 12192000"/>
              <a:gd name="connsiteX127" fmla="*/ 0 w 885825"/>
              <a:gd name="connsiteY127" fmla="*/ 6779170 h 12192000"/>
              <a:gd name="connsiteX128" fmla="*/ 0 w 885825"/>
              <a:gd name="connsiteY128" fmla="*/ 0 h 12192000"/>
              <a:gd name="connsiteX129" fmla="*/ 712590 w 885825"/>
              <a:gd name="connsiteY129" fmla="*/ 0 h 12192000"/>
              <a:gd name="connsiteX130" fmla="*/ 719137 w 885825"/>
              <a:gd name="connsiteY130" fmla="*/ 49758 h 12192000"/>
              <a:gd name="connsiteX131" fmla="*/ 730249 w 885825"/>
              <a:gd name="connsiteY131" fmla="*/ 102145 h 12192000"/>
              <a:gd name="connsiteX132" fmla="*/ 744537 w 885825"/>
              <a:gd name="connsiteY132" fmla="*/ 148183 h 12192000"/>
              <a:gd name="connsiteX133" fmla="*/ 760412 w 885825"/>
              <a:gd name="connsiteY133" fmla="*/ 189458 h 12192000"/>
              <a:gd name="connsiteX134" fmla="*/ 779462 w 885825"/>
              <a:gd name="connsiteY134" fmla="*/ 225970 h 12192000"/>
              <a:gd name="connsiteX135" fmla="*/ 798512 w 885825"/>
              <a:gd name="connsiteY135" fmla="*/ 264070 h 12192000"/>
              <a:gd name="connsiteX136" fmla="*/ 817562 w 885825"/>
              <a:gd name="connsiteY136" fmla="*/ 302170 h 12192000"/>
              <a:gd name="connsiteX137" fmla="*/ 833437 w 885825"/>
              <a:gd name="connsiteY137" fmla="*/ 338683 h 12192000"/>
              <a:gd name="connsiteX138" fmla="*/ 849312 w 885825"/>
              <a:gd name="connsiteY138" fmla="*/ 379958 h 12192000"/>
              <a:gd name="connsiteX139" fmla="*/ 865187 w 885825"/>
              <a:gd name="connsiteY139" fmla="*/ 425995 h 12192000"/>
              <a:gd name="connsiteX140" fmla="*/ 876299 w 885825"/>
              <a:gd name="connsiteY140" fmla="*/ 478383 h 12192000"/>
              <a:gd name="connsiteX141" fmla="*/ 882649 w 885825"/>
              <a:gd name="connsiteY141" fmla="*/ 538708 h 12192000"/>
              <a:gd name="connsiteX142" fmla="*/ 885824 w 885825"/>
              <a:gd name="connsiteY142" fmla="*/ 606970 h 12192000"/>
              <a:gd name="connsiteX143" fmla="*/ 882649 w 885825"/>
              <a:gd name="connsiteY143" fmla="*/ 675233 h 12192000"/>
              <a:gd name="connsiteX144" fmla="*/ 876299 w 885825"/>
              <a:gd name="connsiteY144" fmla="*/ 735558 h 12192000"/>
              <a:gd name="connsiteX145" fmla="*/ 865187 w 885825"/>
              <a:gd name="connsiteY145" fmla="*/ 787945 h 12192000"/>
              <a:gd name="connsiteX146" fmla="*/ 849312 w 885825"/>
              <a:gd name="connsiteY146" fmla="*/ 833983 h 12192000"/>
              <a:gd name="connsiteX147" fmla="*/ 833437 w 885825"/>
              <a:gd name="connsiteY147" fmla="*/ 875258 h 12192000"/>
              <a:gd name="connsiteX148" fmla="*/ 817562 w 885825"/>
              <a:gd name="connsiteY148" fmla="*/ 911770 h 12192000"/>
              <a:gd name="connsiteX149" fmla="*/ 798512 w 885825"/>
              <a:gd name="connsiteY149" fmla="*/ 949870 h 12192000"/>
              <a:gd name="connsiteX150" fmla="*/ 779462 w 885825"/>
              <a:gd name="connsiteY150" fmla="*/ 987970 h 12192000"/>
              <a:gd name="connsiteX151" fmla="*/ 760412 w 885825"/>
              <a:gd name="connsiteY151" fmla="*/ 1024483 h 12192000"/>
              <a:gd name="connsiteX152" fmla="*/ 744537 w 885825"/>
              <a:gd name="connsiteY152" fmla="*/ 1065758 h 12192000"/>
              <a:gd name="connsiteX153" fmla="*/ 730249 w 885825"/>
              <a:gd name="connsiteY153" fmla="*/ 1111795 h 12192000"/>
              <a:gd name="connsiteX154" fmla="*/ 719137 w 885825"/>
              <a:gd name="connsiteY154" fmla="*/ 1164183 h 12192000"/>
              <a:gd name="connsiteX155" fmla="*/ 711199 w 885825"/>
              <a:gd name="connsiteY155" fmla="*/ 1224508 h 12192000"/>
              <a:gd name="connsiteX156" fmla="*/ 709612 w 885825"/>
              <a:gd name="connsiteY156" fmla="*/ 1292770 h 12192000"/>
              <a:gd name="connsiteX157" fmla="*/ 711199 w 885825"/>
              <a:gd name="connsiteY157" fmla="*/ 1361033 h 12192000"/>
              <a:gd name="connsiteX158" fmla="*/ 719137 w 885825"/>
              <a:gd name="connsiteY158" fmla="*/ 1421358 h 12192000"/>
              <a:gd name="connsiteX159" fmla="*/ 730249 w 885825"/>
              <a:gd name="connsiteY159" fmla="*/ 1473745 h 12192000"/>
              <a:gd name="connsiteX160" fmla="*/ 744537 w 885825"/>
              <a:gd name="connsiteY160" fmla="*/ 1519783 h 12192000"/>
              <a:gd name="connsiteX161" fmla="*/ 760412 w 885825"/>
              <a:gd name="connsiteY161" fmla="*/ 1561058 h 12192000"/>
              <a:gd name="connsiteX162" fmla="*/ 779462 w 885825"/>
              <a:gd name="connsiteY162" fmla="*/ 1597570 h 12192000"/>
              <a:gd name="connsiteX163" fmla="*/ 798512 w 885825"/>
              <a:gd name="connsiteY163" fmla="*/ 1635670 h 12192000"/>
              <a:gd name="connsiteX164" fmla="*/ 817562 w 885825"/>
              <a:gd name="connsiteY164" fmla="*/ 1673770 h 12192000"/>
              <a:gd name="connsiteX165" fmla="*/ 833437 w 885825"/>
              <a:gd name="connsiteY165" fmla="*/ 1710283 h 12192000"/>
              <a:gd name="connsiteX166" fmla="*/ 849312 w 885825"/>
              <a:gd name="connsiteY166" fmla="*/ 1751558 h 12192000"/>
              <a:gd name="connsiteX167" fmla="*/ 865187 w 885825"/>
              <a:gd name="connsiteY167" fmla="*/ 1797595 h 12192000"/>
              <a:gd name="connsiteX168" fmla="*/ 876299 w 885825"/>
              <a:gd name="connsiteY168" fmla="*/ 1849983 h 12192000"/>
              <a:gd name="connsiteX169" fmla="*/ 882649 w 885825"/>
              <a:gd name="connsiteY169" fmla="*/ 1910308 h 12192000"/>
              <a:gd name="connsiteX170" fmla="*/ 885824 w 885825"/>
              <a:gd name="connsiteY170" fmla="*/ 1978570 h 12192000"/>
              <a:gd name="connsiteX171" fmla="*/ 882649 w 885825"/>
              <a:gd name="connsiteY171" fmla="*/ 2046833 h 12192000"/>
              <a:gd name="connsiteX172" fmla="*/ 876299 w 885825"/>
              <a:gd name="connsiteY172" fmla="*/ 2107158 h 12192000"/>
              <a:gd name="connsiteX173" fmla="*/ 865187 w 885825"/>
              <a:gd name="connsiteY173" fmla="*/ 2159545 h 12192000"/>
              <a:gd name="connsiteX174" fmla="*/ 849312 w 885825"/>
              <a:gd name="connsiteY174" fmla="*/ 2205583 h 12192000"/>
              <a:gd name="connsiteX175" fmla="*/ 833437 w 885825"/>
              <a:gd name="connsiteY175" fmla="*/ 2246858 h 12192000"/>
              <a:gd name="connsiteX176" fmla="*/ 817562 w 885825"/>
              <a:gd name="connsiteY176" fmla="*/ 2283370 h 12192000"/>
              <a:gd name="connsiteX177" fmla="*/ 798512 w 885825"/>
              <a:gd name="connsiteY177" fmla="*/ 2321470 h 12192000"/>
              <a:gd name="connsiteX178" fmla="*/ 779462 w 885825"/>
              <a:gd name="connsiteY178" fmla="*/ 2359570 h 12192000"/>
              <a:gd name="connsiteX179" fmla="*/ 760412 w 885825"/>
              <a:gd name="connsiteY179" fmla="*/ 2396083 h 12192000"/>
              <a:gd name="connsiteX180" fmla="*/ 744537 w 885825"/>
              <a:gd name="connsiteY180" fmla="*/ 2437358 h 12192000"/>
              <a:gd name="connsiteX181" fmla="*/ 730249 w 885825"/>
              <a:gd name="connsiteY181" fmla="*/ 2483395 h 12192000"/>
              <a:gd name="connsiteX182" fmla="*/ 719137 w 885825"/>
              <a:gd name="connsiteY182" fmla="*/ 2535782 h 12192000"/>
              <a:gd name="connsiteX183" fmla="*/ 711199 w 885825"/>
              <a:gd name="connsiteY183" fmla="*/ 2596108 h 12192000"/>
              <a:gd name="connsiteX184" fmla="*/ 709612 w 885825"/>
              <a:gd name="connsiteY184" fmla="*/ 2664370 h 12192000"/>
              <a:gd name="connsiteX185" fmla="*/ 711199 w 885825"/>
              <a:gd name="connsiteY185" fmla="*/ 2732633 h 12192000"/>
              <a:gd name="connsiteX186" fmla="*/ 719137 w 885825"/>
              <a:gd name="connsiteY186" fmla="*/ 2792958 h 12192000"/>
              <a:gd name="connsiteX187" fmla="*/ 730249 w 885825"/>
              <a:gd name="connsiteY187" fmla="*/ 2845345 h 12192000"/>
              <a:gd name="connsiteX188" fmla="*/ 744537 w 885825"/>
              <a:gd name="connsiteY188" fmla="*/ 2891383 h 12192000"/>
              <a:gd name="connsiteX189" fmla="*/ 760412 w 885825"/>
              <a:gd name="connsiteY189" fmla="*/ 2932658 h 12192000"/>
              <a:gd name="connsiteX190" fmla="*/ 779462 w 885825"/>
              <a:gd name="connsiteY190" fmla="*/ 2969170 h 12192000"/>
              <a:gd name="connsiteX191" fmla="*/ 798512 w 885825"/>
              <a:gd name="connsiteY191" fmla="*/ 3007270 h 12192000"/>
              <a:gd name="connsiteX192" fmla="*/ 817562 w 885825"/>
              <a:gd name="connsiteY192" fmla="*/ 3045370 h 12192000"/>
              <a:gd name="connsiteX193" fmla="*/ 833437 w 885825"/>
              <a:gd name="connsiteY193" fmla="*/ 3081883 h 12192000"/>
              <a:gd name="connsiteX194" fmla="*/ 849312 w 885825"/>
              <a:gd name="connsiteY194" fmla="*/ 3123158 h 12192000"/>
              <a:gd name="connsiteX195" fmla="*/ 865187 w 885825"/>
              <a:gd name="connsiteY195" fmla="*/ 3169195 h 12192000"/>
              <a:gd name="connsiteX196" fmla="*/ 876299 w 885825"/>
              <a:gd name="connsiteY196" fmla="*/ 3221583 h 12192000"/>
              <a:gd name="connsiteX197" fmla="*/ 882649 w 885825"/>
              <a:gd name="connsiteY197" fmla="*/ 3281908 h 12192000"/>
              <a:gd name="connsiteX198" fmla="*/ 885824 w 885825"/>
              <a:gd name="connsiteY198" fmla="*/ 3348582 h 12192000"/>
              <a:gd name="connsiteX199" fmla="*/ 882649 w 885825"/>
              <a:gd name="connsiteY199" fmla="*/ 3418433 h 12192000"/>
              <a:gd name="connsiteX200" fmla="*/ 876299 w 885825"/>
              <a:gd name="connsiteY200" fmla="*/ 3478758 h 12192000"/>
              <a:gd name="connsiteX201" fmla="*/ 865187 w 885825"/>
              <a:gd name="connsiteY201" fmla="*/ 3531145 h 12192000"/>
              <a:gd name="connsiteX202" fmla="*/ 849312 w 885825"/>
              <a:gd name="connsiteY202" fmla="*/ 3577183 h 12192000"/>
              <a:gd name="connsiteX203" fmla="*/ 833437 w 885825"/>
              <a:gd name="connsiteY203" fmla="*/ 3618458 h 12192000"/>
              <a:gd name="connsiteX204" fmla="*/ 817562 w 885825"/>
              <a:gd name="connsiteY204" fmla="*/ 3654970 h 12192000"/>
              <a:gd name="connsiteX205" fmla="*/ 798512 w 885825"/>
              <a:gd name="connsiteY205" fmla="*/ 3693070 h 12192000"/>
              <a:gd name="connsiteX206" fmla="*/ 779462 w 885825"/>
              <a:gd name="connsiteY206" fmla="*/ 3731170 h 12192000"/>
              <a:gd name="connsiteX207" fmla="*/ 760412 w 885825"/>
              <a:gd name="connsiteY207" fmla="*/ 3767683 h 12192000"/>
              <a:gd name="connsiteX208" fmla="*/ 744537 w 885825"/>
              <a:gd name="connsiteY208" fmla="*/ 3808958 h 12192000"/>
              <a:gd name="connsiteX209" fmla="*/ 730249 w 885825"/>
              <a:gd name="connsiteY209" fmla="*/ 3854995 h 12192000"/>
              <a:gd name="connsiteX210" fmla="*/ 719137 w 885825"/>
              <a:gd name="connsiteY210" fmla="*/ 3907383 h 12192000"/>
              <a:gd name="connsiteX211" fmla="*/ 711199 w 885825"/>
              <a:gd name="connsiteY211" fmla="*/ 3967708 h 12192000"/>
              <a:gd name="connsiteX212" fmla="*/ 709612 w 885825"/>
              <a:gd name="connsiteY212" fmla="*/ 4035970 h 12192000"/>
              <a:gd name="connsiteX213" fmla="*/ 711199 w 885825"/>
              <a:gd name="connsiteY213" fmla="*/ 4104233 h 12192000"/>
              <a:gd name="connsiteX214" fmla="*/ 719137 w 885825"/>
              <a:gd name="connsiteY214" fmla="*/ 4164557 h 12192000"/>
              <a:gd name="connsiteX215" fmla="*/ 730249 w 885825"/>
              <a:gd name="connsiteY215" fmla="*/ 4216946 h 12192000"/>
              <a:gd name="connsiteX216" fmla="*/ 744537 w 885825"/>
              <a:gd name="connsiteY216" fmla="*/ 4262982 h 12192000"/>
              <a:gd name="connsiteX217" fmla="*/ 760412 w 885825"/>
              <a:gd name="connsiteY217" fmla="*/ 4304258 h 12192000"/>
              <a:gd name="connsiteX218" fmla="*/ 779462 w 885825"/>
              <a:gd name="connsiteY218" fmla="*/ 4340770 h 12192000"/>
              <a:gd name="connsiteX219" fmla="*/ 817562 w 885825"/>
              <a:gd name="connsiteY219" fmla="*/ 4416970 h 12192000"/>
              <a:gd name="connsiteX220" fmla="*/ 833437 w 885825"/>
              <a:gd name="connsiteY220" fmla="*/ 4453483 h 12192000"/>
              <a:gd name="connsiteX221" fmla="*/ 849312 w 885825"/>
              <a:gd name="connsiteY221" fmla="*/ 4494758 h 12192000"/>
              <a:gd name="connsiteX222" fmla="*/ 865187 w 885825"/>
              <a:gd name="connsiteY222" fmla="*/ 4540795 h 12192000"/>
              <a:gd name="connsiteX223" fmla="*/ 876299 w 885825"/>
              <a:gd name="connsiteY223" fmla="*/ 4593183 h 12192000"/>
              <a:gd name="connsiteX224" fmla="*/ 882649 w 885825"/>
              <a:gd name="connsiteY224" fmla="*/ 4653508 h 12192000"/>
              <a:gd name="connsiteX225" fmla="*/ 885824 w 885825"/>
              <a:gd name="connsiteY225" fmla="*/ 4721770 h 12192000"/>
              <a:gd name="connsiteX226" fmla="*/ 882649 w 885825"/>
              <a:gd name="connsiteY226" fmla="*/ 4790033 h 12192000"/>
              <a:gd name="connsiteX227" fmla="*/ 876299 w 885825"/>
              <a:gd name="connsiteY227" fmla="*/ 4850357 h 12192000"/>
              <a:gd name="connsiteX228" fmla="*/ 865187 w 885825"/>
              <a:gd name="connsiteY228" fmla="*/ 4902746 h 12192000"/>
              <a:gd name="connsiteX229" fmla="*/ 849312 w 885825"/>
              <a:gd name="connsiteY229" fmla="*/ 4948782 h 12192000"/>
              <a:gd name="connsiteX230" fmla="*/ 833437 w 885825"/>
              <a:gd name="connsiteY230" fmla="*/ 4990057 h 12192000"/>
              <a:gd name="connsiteX231" fmla="*/ 817562 w 885825"/>
              <a:gd name="connsiteY231" fmla="*/ 5026570 h 12192000"/>
              <a:gd name="connsiteX232" fmla="*/ 798512 w 885825"/>
              <a:gd name="connsiteY232" fmla="*/ 5064670 h 12192000"/>
              <a:gd name="connsiteX233" fmla="*/ 779462 w 885825"/>
              <a:gd name="connsiteY233" fmla="*/ 5102770 h 12192000"/>
              <a:gd name="connsiteX234" fmla="*/ 760412 w 885825"/>
              <a:gd name="connsiteY234" fmla="*/ 5139283 h 12192000"/>
              <a:gd name="connsiteX235" fmla="*/ 744537 w 885825"/>
              <a:gd name="connsiteY235" fmla="*/ 5180558 h 12192000"/>
              <a:gd name="connsiteX236" fmla="*/ 730249 w 885825"/>
              <a:gd name="connsiteY236" fmla="*/ 5226595 h 12192000"/>
              <a:gd name="connsiteX237" fmla="*/ 719137 w 885825"/>
              <a:gd name="connsiteY237" fmla="*/ 5278983 h 12192000"/>
              <a:gd name="connsiteX238" fmla="*/ 711199 w 885825"/>
              <a:gd name="connsiteY238" fmla="*/ 5339307 h 12192000"/>
              <a:gd name="connsiteX239" fmla="*/ 709612 w 885825"/>
              <a:gd name="connsiteY239" fmla="*/ 5407570 h 12192000"/>
              <a:gd name="connsiteX240" fmla="*/ 711199 w 885825"/>
              <a:gd name="connsiteY240" fmla="*/ 5475833 h 12192000"/>
              <a:gd name="connsiteX241" fmla="*/ 719137 w 885825"/>
              <a:gd name="connsiteY241" fmla="*/ 5536158 h 12192000"/>
              <a:gd name="connsiteX242" fmla="*/ 730249 w 885825"/>
              <a:gd name="connsiteY242" fmla="*/ 5588545 h 12192000"/>
              <a:gd name="connsiteX243" fmla="*/ 744537 w 885825"/>
              <a:gd name="connsiteY243" fmla="*/ 5634583 h 12192000"/>
              <a:gd name="connsiteX244" fmla="*/ 760412 w 885825"/>
              <a:gd name="connsiteY244" fmla="*/ 5675858 h 12192000"/>
              <a:gd name="connsiteX245" fmla="*/ 779462 w 885825"/>
              <a:gd name="connsiteY245" fmla="*/ 5712371 h 12192000"/>
              <a:gd name="connsiteX246" fmla="*/ 798512 w 885825"/>
              <a:gd name="connsiteY246" fmla="*/ 5750471 h 12192000"/>
              <a:gd name="connsiteX247" fmla="*/ 817562 w 885825"/>
              <a:gd name="connsiteY247" fmla="*/ 5788571 h 12192000"/>
              <a:gd name="connsiteX248" fmla="*/ 833437 w 885825"/>
              <a:gd name="connsiteY248" fmla="*/ 5825083 h 12192000"/>
              <a:gd name="connsiteX249" fmla="*/ 849312 w 885825"/>
              <a:gd name="connsiteY249" fmla="*/ 5866358 h 12192000"/>
              <a:gd name="connsiteX250" fmla="*/ 865187 w 885825"/>
              <a:gd name="connsiteY250" fmla="*/ 5912395 h 12192000"/>
              <a:gd name="connsiteX251" fmla="*/ 876299 w 885825"/>
              <a:gd name="connsiteY251" fmla="*/ 5964783 h 12192000"/>
              <a:gd name="connsiteX252" fmla="*/ 882649 w 885825"/>
              <a:gd name="connsiteY252" fmla="*/ 6025108 h 12192000"/>
              <a:gd name="connsiteX253" fmla="*/ 885824 w 885825"/>
              <a:gd name="connsiteY253" fmla="*/ 6093370 h 12192000"/>
              <a:gd name="connsiteX254" fmla="*/ 885703 w 885825"/>
              <a:gd name="connsiteY254" fmla="*/ 6095988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85825" h="12192000">
                <a:moveTo>
                  <a:pt x="885825" y="6098626"/>
                </a:moveTo>
                <a:lnTo>
                  <a:pt x="882650" y="6166889"/>
                </a:lnTo>
                <a:lnTo>
                  <a:pt x="876300" y="6227214"/>
                </a:lnTo>
                <a:lnTo>
                  <a:pt x="865188" y="6279601"/>
                </a:lnTo>
                <a:lnTo>
                  <a:pt x="849313" y="6325639"/>
                </a:lnTo>
                <a:lnTo>
                  <a:pt x="833438" y="6366914"/>
                </a:lnTo>
                <a:lnTo>
                  <a:pt x="817563" y="6403426"/>
                </a:lnTo>
                <a:lnTo>
                  <a:pt x="798513" y="6441526"/>
                </a:lnTo>
                <a:lnTo>
                  <a:pt x="779463" y="6479626"/>
                </a:lnTo>
                <a:lnTo>
                  <a:pt x="760413" y="6516139"/>
                </a:lnTo>
                <a:lnTo>
                  <a:pt x="744538" y="6557414"/>
                </a:lnTo>
                <a:lnTo>
                  <a:pt x="730250" y="6603451"/>
                </a:lnTo>
                <a:lnTo>
                  <a:pt x="719138" y="6655839"/>
                </a:lnTo>
                <a:lnTo>
                  <a:pt x="711200" y="6716164"/>
                </a:lnTo>
                <a:lnTo>
                  <a:pt x="709613" y="6784426"/>
                </a:lnTo>
                <a:lnTo>
                  <a:pt x="711200" y="6852689"/>
                </a:lnTo>
                <a:lnTo>
                  <a:pt x="719138" y="6913014"/>
                </a:lnTo>
                <a:lnTo>
                  <a:pt x="730250" y="6965401"/>
                </a:lnTo>
                <a:lnTo>
                  <a:pt x="744538" y="7011439"/>
                </a:lnTo>
                <a:lnTo>
                  <a:pt x="760413" y="7052714"/>
                </a:lnTo>
                <a:lnTo>
                  <a:pt x="779463" y="7089226"/>
                </a:lnTo>
                <a:lnTo>
                  <a:pt x="798513" y="7127326"/>
                </a:lnTo>
                <a:lnTo>
                  <a:pt x="817563" y="7165426"/>
                </a:lnTo>
                <a:lnTo>
                  <a:pt x="833438" y="7201939"/>
                </a:lnTo>
                <a:lnTo>
                  <a:pt x="849313" y="7243214"/>
                </a:lnTo>
                <a:lnTo>
                  <a:pt x="865188" y="7289251"/>
                </a:lnTo>
                <a:lnTo>
                  <a:pt x="876300" y="7341639"/>
                </a:lnTo>
                <a:lnTo>
                  <a:pt x="882650" y="7401964"/>
                </a:lnTo>
                <a:lnTo>
                  <a:pt x="885825" y="7470226"/>
                </a:lnTo>
                <a:lnTo>
                  <a:pt x="882650" y="7538489"/>
                </a:lnTo>
                <a:lnTo>
                  <a:pt x="876300" y="7598814"/>
                </a:lnTo>
                <a:lnTo>
                  <a:pt x="865188" y="7651201"/>
                </a:lnTo>
                <a:lnTo>
                  <a:pt x="849313" y="7697239"/>
                </a:lnTo>
                <a:lnTo>
                  <a:pt x="833438" y="7738514"/>
                </a:lnTo>
                <a:lnTo>
                  <a:pt x="817563" y="7775026"/>
                </a:lnTo>
                <a:lnTo>
                  <a:pt x="798513" y="7813126"/>
                </a:lnTo>
                <a:lnTo>
                  <a:pt x="779463" y="7851226"/>
                </a:lnTo>
                <a:lnTo>
                  <a:pt x="760413" y="7887739"/>
                </a:lnTo>
                <a:lnTo>
                  <a:pt x="744538" y="7929014"/>
                </a:lnTo>
                <a:lnTo>
                  <a:pt x="730250" y="7975051"/>
                </a:lnTo>
                <a:lnTo>
                  <a:pt x="719138" y="8027439"/>
                </a:lnTo>
                <a:lnTo>
                  <a:pt x="711200" y="8087764"/>
                </a:lnTo>
                <a:lnTo>
                  <a:pt x="709613" y="8156026"/>
                </a:lnTo>
                <a:lnTo>
                  <a:pt x="711200" y="8224289"/>
                </a:lnTo>
                <a:lnTo>
                  <a:pt x="719138" y="8284614"/>
                </a:lnTo>
                <a:lnTo>
                  <a:pt x="730250" y="8337001"/>
                </a:lnTo>
                <a:lnTo>
                  <a:pt x="744538" y="8383039"/>
                </a:lnTo>
                <a:lnTo>
                  <a:pt x="760413" y="8424314"/>
                </a:lnTo>
                <a:lnTo>
                  <a:pt x="779463" y="8460826"/>
                </a:lnTo>
                <a:lnTo>
                  <a:pt x="798513" y="8498926"/>
                </a:lnTo>
                <a:lnTo>
                  <a:pt x="817563" y="8537026"/>
                </a:lnTo>
                <a:lnTo>
                  <a:pt x="833438" y="8573540"/>
                </a:lnTo>
                <a:lnTo>
                  <a:pt x="849313" y="8614814"/>
                </a:lnTo>
                <a:lnTo>
                  <a:pt x="865188" y="8660852"/>
                </a:lnTo>
                <a:lnTo>
                  <a:pt x="876300" y="8713240"/>
                </a:lnTo>
                <a:lnTo>
                  <a:pt x="882650" y="8773564"/>
                </a:lnTo>
                <a:lnTo>
                  <a:pt x="885825" y="8840240"/>
                </a:lnTo>
                <a:lnTo>
                  <a:pt x="882650" y="8910090"/>
                </a:lnTo>
                <a:lnTo>
                  <a:pt x="876300" y="8970414"/>
                </a:lnTo>
                <a:lnTo>
                  <a:pt x="865188" y="9022802"/>
                </a:lnTo>
                <a:lnTo>
                  <a:pt x="849313" y="9068840"/>
                </a:lnTo>
                <a:lnTo>
                  <a:pt x="833438" y="9110114"/>
                </a:lnTo>
                <a:lnTo>
                  <a:pt x="817563" y="9146628"/>
                </a:lnTo>
                <a:lnTo>
                  <a:pt x="798513" y="9184728"/>
                </a:lnTo>
                <a:lnTo>
                  <a:pt x="779463" y="9222828"/>
                </a:lnTo>
                <a:lnTo>
                  <a:pt x="760413" y="9259340"/>
                </a:lnTo>
                <a:lnTo>
                  <a:pt x="744538" y="9300614"/>
                </a:lnTo>
                <a:lnTo>
                  <a:pt x="730250" y="9346652"/>
                </a:lnTo>
                <a:lnTo>
                  <a:pt x="719138" y="9399040"/>
                </a:lnTo>
                <a:lnTo>
                  <a:pt x="711200" y="9459364"/>
                </a:lnTo>
                <a:lnTo>
                  <a:pt x="709613" y="9527628"/>
                </a:lnTo>
                <a:lnTo>
                  <a:pt x="711200" y="9595890"/>
                </a:lnTo>
                <a:lnTo>
                  <a:pt x="719138" y="9656214"/>
                </a:lnTo>
                <a:lnTo>
                  <a:pt x="730250" y="9708602"/>
                </a:lnTo>
                <a:lnTo>
                  <a:pt x="744538" y="9754640"/>
                </a:lnTo>
                <a:lnTo>
                  <a:pt x="760413" y="9795914"/>
                </a:lnTo>
                <a:lnTo>
                  <a:pt x="779463" y="9832428"/>
                </a:lnTo>
                <a:lnTo>
                  <a:pt x="817563" y="9908628"/>
                </a:lnTo>
                <a:lnTo>
                  <a:pt x="833438" y="9945140"/>
                </a:lnTo>
                <a:lnTo>
                  <a:pt x="849313" y="9986414"/>
                </a:lnTo>
                <a:lnTo>
                  <a:pt x="865188" y="10032452"/>
                </a:lnTo>
                <a:lnTo>
                  <a:pt x="876300" y="10084840"/>
                </a:lnTo>
                <a:lnTo>
                  <a:pt x="882650" y="10145164"/>
                </a:lnTo>
                <a:lnTo>
                  <a:pt x="885825" y="10213428"/>
                </a:lnTo>
                <a:lnTo>
                  <a:pt x="882650" y="10281690"/>
                </a:lnTo>
                <a:lnTo>
                  <a:pt x="876300" y="10342014"/>
                </a:lnTo>
                <a:lnTo>
                  <a:pt x="865188" y="10394402"/>
                </a:lnTo>
                <a:lnTo>
                  <a:pt x="849313" y="10440440"/>
                </a:lnTo>
                <a:lnTo>
                  <a:pt x="833438" y="10481714"/>
                </a:lnTo>
                <a:lnTo>
                  <a:pt x="817563" y="10518228"/>
                </a:lnTo>
                <a:lnTo>
                  <a:pt x="798513" y="10556328"/>
                </a:lnTo>
                <a:lnTo>
                  <a:pt x="779463" y="10594428"/>
                </a:lnTo>
                <a:lnTo>
                  <a:pt x="760413" y="10630940"/>
                </a:lnTo>
                <a:lnTo>
                  <a:pt x="744538" y="10672214"/>
                </a:lnTo>
                <a:lnTo>
                  <a:pt x="730250" y="10718252"/>
                </a:lnTo>
                <a:lnTo>
                  <a:pt x="719138" y="10770640"/>
                </a:lnTo>
                <a:lnTo>
                  <a:pt x="711200" y="10830964"/>
                </a:lnTo>
                <a:lnTo>
                  <a:pt x="709613" y="10899228"/>
                </a:lnTo>
                <a:lnTo>
                  <a:pt x="711200" y="10967490"/>
                </a:lnTo>
                <a:lnTo>
                  <a:pt x="719138" y="11027814"/>
                </a:lnTo>
                <a:lnTo>
                  <a:pt x="730250" y="11080202"/>
                </a:lnTo>
                <a:lnTo>
                  <a:pt x="744538" y="11126240"/>
                </a:lnTo>
                <a:lnTo>
                  <a:pt x="760413" y="11167514"/>
                </a:lnTo>
                <a:lnTo>
                  <a:pt x="779463" y="11204028"/>
                </a:lnTo>
                <a:lnTo>
                  <a:pt x="798513" y="11242128"/>
                </a:lnTo>
                <a:lnTo>
                  <a:pt x="817563" y="11280228"/>
                </a:lnTo>
                <a:lnTo>
                  <a:pt x="833438" y="11316740"/>
                </a:lnTo>
                <a:lnTo>
                  <a:pt x="849313" y="11358014"/>
                </a:lnTo>
                <a:lnTo>
                  <a:pt x="865188" y="11404052"/>
                </a:lnTo>
                <a:lnTo>
                  <a:pt x="876300" y="11456440"/>
                </a:lnTo>
                <a:lnTo>
                  <a:pt x="882650" y="11516764"/>
                </a:lnTo>
                <a:lnTo>
                  <a:pt x="885825" y="11585028"/>
                </a:lnTo>
                <a:lnTo>
                  <a:pt x="882650" y="11653290"/>
                </a:lnTo>
                <a:lnTo>
                  <a:pt x="876300" y="11713614"/>
                </a:lnTo>
                <a:lnTo>
                  <a:pt x="865188" y="11766002"/>
                </a:lnTo>
                <a:lnTo>
                  <a:pt x="849313" y="11812040"/>
                </a:lnTo>
                <a:lnTo>
                  <a:pt x="833438" y="11853314"/>
                </a:lnTo>
                <a:lnTo>
                  <a:pt x="817563" y="11889828"/>
                </a:lnTo>
                <a:lnTo>
                  <a:pt x="798513" y="11927928"/>
                </a:lnTo>
                <a:lnTo>
                  <a:pt x="779463" y="11966028"/>
                </a:lnTo>
                <a:lnTo>
                  <a:pt x="760413" y="12002540"/>
                </a:lnTo>
                <a:lnTo>
                  <a:pt x="744538" y="12043814"/>
                </a:lnTo>
                <a:lnTo>
                  <a:pt x="730250" y="12089852"/>
                </a:lnTo>
                <a:lnTo>
                  <a:pt x="719138" y="12142240"/>
                </a:lnTo>
                <a:lnTo>
                  <a:pt x="712590" y="12192000"/>
                </a:lnTo>
                <a:lnTo>
                  <a:pt x="0" y="12192000"/>
                </a:lnTo>
                <a:lnTo>
                  <a:pt x="0" y="6779170"/>
                </a:lnTo>
                <a:lnTo>
                  <a:pt x="0" y="6779170"/>
                </a:lnTo>
                <a:lnTo>
                  <a:pt x="0" y="0"/>
                </a:lnTo>
                <a:lnTo>
                  <a:pt x="712590" y="0"/>
                </a:lnTo>
                <a:lnTo>
                  <a:pt x="719137" y="49758"/>
                </a:lnTo>
                <a:lnTo>
                  <a:pt x="730249" y="102145"/>
                </a:lnTo>
                <a:lnTo>
                  <a:pt x="744537" y="148183"/>
                </a:lnTo>
                <a:lnTo>
                  <a:pt x="760412" y="189458"/>
                </a:lnTo>
                <a:lnTo>
                  <a:pt x="779462" y="225970"/>
                </a:lnTo>
                <a:lnTo>
                  <a:pt x="798512" y="264070"/>
                </a:lnTo>
                <a:lnTo>
                  <a:pt x="817562" y="302170"/>
                </a:lnTo>
                <a:lnTo>
                  <a:pt x="833437" y="338683"/>
                </a:lnTo>
                <a:lnTo>
                  <a:pt x="849312" y="379958"/>
                </a:lnTo>
                <a:lnTo>
                  <a:pt x="865187" y="425995"/>
                </a:lnTo>
                <a:lnTo>
                  <a:pt x="876299" y="478383"/>
                </a:lnTo>
                <a:lnTo>
                  <a:pt x="882649" y="538708"/>
                </a:lnTo>
                <a:lnTo>
                  <a:pt x="885824" y="606970"/>
                </a:lnTo>
                <a:lnTo>
                  <a:pt x="882649" y="675233"/>
                </a:lnTo>
                <a:lnTo>
                  <a:pt x="876299" y="735558"/>
                </a:lnTo>
                <a:lnTo>
                  <a:pt x="865187" y="787945"/>
                </a:lnTo>
                <a:lnTo>
                  <a:pt x="849312" y="833983"/>
                </a:lnTo>
                <a:lnTo>
                  <a:pt x="833437" y="875258"/>
                </a:lnTo>
                <a:lnTo>
                  <a:pt x="817562" y="911770"/>
                </a:lnTo>
                <a:lnTo>
                  <a:pt x="798512" y="949870"/>
                </a:lnTo>
                <a:lnTo>
                  <a:pt x="779462" y="987970"/>
                </a:lnTo>
                <a:lnTo>
                  <a:pt x="760412" y="1024483"/>
                </a:lnTo>
                <a:lnTo>
                  <a:pt x="744537" y="1065758"/>
                </a:lnTo>
                <a:lnTo>
                  <a:pt x="730249" y="1111795"/>
                </a:lnTo>
                <a:lnTo>
                  <a:pt x="719137" y="1164183"/>
                </a:lnTo>
                <a:lnTo>
                  <a:pt x="711199" y="1224508"/>
                </a:lnTo>
                <a:lnTo>
                  <a:pt x="709612" y="1292770"/>
                </a:lnTo>
                <a:lnTo>
                  <a:pt x="711199" y="1361033"/>
                </a:lnTo>
                <a:lnTo>
                  <a:pt x="719137" y="1421358"/>
                </a:lnTo>
                <a:lnTo>
                  <a:pt x="730249" y="1473745"/>
                </a:lnTo>
                <a:lnTo>
                  <a:pt x="744537" y="1519783"/>
                </a:lnTo>
                <a:lnTo>
                  <a:pt x="760412" y="1561058"/>
                </a:lnTo>
                <a:lnTo>
                  <a:pt x="779462" y="1597570"/>
                </a:lnTo>
                <a:lnTo>
                  <a:pt x="798512" y="1635670"/>
                </a:lnTo>
                <a:lnTo>
                  <a:pt x="817562" y="1673770"/>
                </a:lnTo>
                <a:lnTo>
                  <a:pt x="833437" y="1710283"/>
                </a:lnTo>
                <a:lnTo>
                  <a:pt x="849312" y="1751558"/>
                </a:lnTo>
                <a:lnTo>
                  <a:pt x="865187" y="1797595"/>
                </a:lnTo>
                <a:lnTo>
                  <a:pt x="876299" y="1849983"/>
                </a:lnTo>
                <a:lnTo>
                  <a:pt x="882649" y="1910308"/>
                </a:lnTo>
                <a:lnTo>
                  <a:pt x="885824" y="1978570"/>
                </a:lnTo>
                <a:lnTo>
                  <a:pt x="882649" y="2046833"/>
                </a:lnTo>
                <a:lnTo>
                  <a:pt x="876299" y="2107158"/>
                </a:lnTo>
                <a:lnTo>
                  <a:pt x="865187" y="2159545"/>
                </a:lnTo>
                <a:lnTo>
                  <a:pt x="849312" y="2205583"/>
                </a:lnTo>
                <a:lnTo>
                  <a:pt x="833437" y="2246858"/>
                </a:lnTo>
                <a:lnTo>
                  <a:pt x="817562" y="2283370"/>
                </a:lnTo>
                <a:lnTo>
                  <a:pt x="798512" y="2321470"/>
                </a:lnTo>
                <a:lnTo>
                  <a:pt x="779462" y="2359570"/>
                </a:lnTo>
                <a:lnTo>
                  <a:pt x="760412" y="2396083"/>
                </a:lnTo>
                <a:lnTo>
                  <a:pt x="744537" y="2437358"/>
                </a:lnTo>
                <a:lnTo>
                  <a:pt x="730249" y="2483395"/>
                </a:lnTo>
                <a:lnTo>
                  <a:pt x="719137" y="2535782"/>
                </a:lnTo>
                <a:lnTo>
                  <a:pt x="711199" y="2596108"/>
                </a:lnTo>
                <a:lnTo>
                  <a:pt x="709612" y="2664370"/>
                </a:lnTo>
                <a:lnTo>
                  <a:pt x="711199" y="2732633"/>
                </a:lnTo>
                <a:lnTo>
                  <a:pt x="719137" y="2792958"/>
                </a:lnTo>
                <a:lnTo>
                  <a:pt x="730249" y="2845345"/>
                </a:lnTo>
                <a:lnTo>
                  <a:pt x="744537" y="2891383"/>
                </a:lnTo>
                <a:lnTo>
                  <a:pt x="760412" y="2932658"/>
                </a:lnTo>
                <a:lnTo>
                  <a:pt x="779462" y="2969170"/>
                </a:lnTo>
                <a:lnTo>
                  <a:pt x="798512" y="3007270"/>
                </a:lnTo>
                <a:lnTo>
                  <a:pt x="817562" y="3045370"/>
                </a:lnTo>
                <a:lnTo>
                  <a:pt x="833437" y="3081883"/>
                </a:lnTo>
                <a:lnTo>
                  <a:pt x="849312" y="3123158"/>
                </a:lnTo>
                <a:lnTo>
                  <a:pt x="865187" y="3169195"/>
                </a:lnTo>
                <a:lnTo>
                  <a:pt x="876299" y="3221583"/>
                </a:lnTo>
                <a:lnTo>
                  <a:pt x="882649" y="3281908"/>
                </a:lnTo>
                <a:lnTo>
                  <a:pt x="885824" y="3348582"/>
                </a:lnTo>
                <a:lnTo>
                  <a:pt x="882649" y="3418433"/>
                </a:lnTo>
                <a:lnTo>
                  <a:pt x="876299" y="3478758"/>
                </a:lnTo>
                <a:lnTo>
                  <a:pt x="865187" y="3531145"/>
                </a:lnTo>
                <a:lnTo>
                  <a:pt x="849312" y="3577183"/>
                </a:lnTo>
                <a:lnTo>
                  <a:pt x="833437" y="3618458"/>
                </a:lnTo>
                <a:lnTo>
                  <a:pt x="817562" y="3654970"/>
                </a:lnTo>
                <a:lnTo>
                  <a:pt x="798512" y="3693070"/>
                </a:lnTo>
                <a:lnTo>
                  <a:pt x="779462" y="3731170"/>
                </a:lnTo>
                <a:lnTo>
                  <a:pt x="760412" y="3767683"/>
                </a:lnTo>
                <a:lnTo>
                  <a:pt x="744537" y="3808958"/>
                </a:lnTo>
                <a:lnTo>
                  <a:pt x="730249" y="3854995"/>
                </a:lnTo>
                <a:lnTo>
                  <a:pt x="719137" y="3907383"/>
                </a:lnTo>
                <a:lnTo>
                  <a:pt x="711199" y="3967708"/>
                </a:lnTo>
                <a:lnTo>
                  <a:pt x="709612" y="4035970"/>
                </a:lnTo>
                <a:lnTo>
                  <a:pt x="711199" y="4104233"/>
                </a:lnTo>
                <a:lnTo>
                  <a:pt x="719137" y="4164557"/>
                </a:lnTo>
                <a:lnTo>
                  <a:pt x="730249" y="4216946"/>
                </a:lnTo>
                <a:lnTo>
                  <a:pt x="744537" y="4262982"/>
                </a:lnTo>
                <a:lnTo>
                  <a:pt x="760412" y="4304258"/>
                </a:lnTo>
                <a:lnTo>
                  <a:pt x="779462" y="4340770"/>
                </a:lnTo>
                <a:lnTo>
                  <a:pt x="817562" y="4416970"/>
                </a:lnTo>
                <a:lnTo>
                  <a:pt x="833437" y="4453483"/>
                </a:lnTo>
                <a:lnTo>
                  <a:pt x="849312" y="4494758"/>
                </a:lnTo>
                <a:lnTo>
                  <a:pt x="865187" y="4540795"/>
                </a:lnTo>
                <a:lnTo>
                  <a:pt x="876299" y="4593183"/>
                </a:lnTo>
                <a:lnTo>
                  <a:pt x="882649" y="4653508"/>
                </a:lnTo>
                <a:lnTo>
                  <a:pt x="885824" y="4721770"/>
                </a:lnTo>
                <a:lnTo>
                  <a:pt x="882649" y="4790033"/>
                </a:lnTo>
                <a:lnTo>
                  <a:pt x="876299" y="4850357"/>
                </a:lnTo>
                <a:lnTo>
                  <a:pt x="865187" y="4902746"/>
                </a:lnTo>
                <a:lnTo>
                  <a:pt x="849312" y="4948782"/>
                </a:lnTo>
                <a:lnTo>
                  <a:pt x="833437" y="4990057"/>
                </a:lnTo>
                <a:lnTo>
                  <a:pt x="817562" y="5026570"/>
                </a:lnTo>
                <a:lnTo>
                  <a:pt x="798512" y="5064670"/>
                </a:lnTo>
                <a:lnTo>
                  <a:pt x="779462" y="5102770"/>
                </a:lnTo>
                <a:lnTo>
                  <a:pt x="760412" y="5139283"/>
                </a:lnTo>
                <a:lnTo>
                  <a:pt x="744537" y="5180558"/>
                </a:lnTo>
                <a:lnTo>
                  <a:pt x="730249" y="5226595"/>
                </a:lnTo>
                <a:lnTo>
                  <a:pt x="719137" y="5278983"/>
                </a:lnTo>
                <a:lnTo>
                  <a:pt x="711199" y="5339307"/>
                </a:lnTo>
                <a:lnTo>
                  <a:pt x="709612" y="5407570"/>
                </a:lnTo>
                <a:lnTo>
                  <a:pt x="711199" y="5475833"/>
                </a:lnTo>
                <a:lnTo>
                  <a:pt x="719137" y="5536158"/>
                </a:lnTo>
                <a:lnTo>
                  <a:pt x="730249" y="5588545"/>
                </a:lnTo>
                <a:lnTo>
                  <a:pt x="744537" y="5634583"/>
                </a:lnTo>
                <a:lnTo>
                  <a:pt x="760412" y="5675858"/>
                </a:lnTo>
                <a:lnTo>
                  <a:pt x="779462" y="5712371"/>
                </a:lnTo>
                <a:lnTo>
                  <a:pt x="798512" y="5750471"/>
                </a:lnTo>
                <a:lnTo>
                  <a:pt x="817562" y="5788571"/>
                </a:lnTo>
                <a:lnTo>
                  <a:pt x="833437" y="5825083"/>
                </a:lnTo>
                <a:lnTo>
                  <a:pt x="849312" y="5866358"/>
                </a:lnTo>
                <a:lnTo>
                  <a:pt x="865187" y="5912395"/>
                </a:lnTo>
                <a:lnTo>
                  <a:pt x="876299" y="5964783"/>
                </a:lnTo>
                <a:lnTo>
                  <a:pt x="882649" y="6025108"/>
                </a:lnTo>
                <a:lnTo>
                  <a:pt x="885824" y="6093370"/>
                </a:lnTo>
                <a:lnTo>
                  <a:pt x="885703" y="6095988"/>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753332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CDAFF9-C3E7-2643-3B2A-3547AB4DFC78}"/>
              </a:ext>
            </a:extLst>
          </p:cNvPr>
          <p:cNvSpPr txBox="1"/>
          <p:nvPr/>
        </p:nvSpPr>
        <p:spPr>
          <a:xfrm>
            <a:off x="1214203" y="464695"/>
            <a:ext cx="9161611" cy="1754326"/>
          </a:xfrm>
          <a:prstGeom prst="rect">
            <a:avLst/>
          </a:prstGeom>
          <a:noFill/>
        </p:spPr>
        <p:txBody>
          <a:bodyPr wrap="none" rtlCol="0">
            <a:spAutoFit/>
          </a:bodyPr>
          <a:lstStyle/>
          <a:p>
            <a:r>
              <a:rPr lang="en-US" sz="1800" dirty="0">
                <a:solidFill>
                  <a:srgbClr val="232323"/>
                </a:solidFill>
                <a:effectLst/>
                <a:cs typeface="Courier New" panose="02070309020205020404" pitchFamily="49" charset="0"/>
              </a:rPr>
              <a:t>We didn’t write this one first because the database module has an implicit dependency</a:t>
            </a:r>
          </a:p>
          <a:p>
            <a:r>
              <a:rPr lang="en-US" sz="1800" dirty="0">
                <a:solidFill>
                  <a:srgbClr val="232323"/>
                </a:solidFill>
                <a:effectLst/>
                <a:cs typeface="Courier New" panose="02070309020205020404" pitchFamily="49" charset="0"/>
              </a:rPr>
              <a:t> on the networking module, and it requires references to the VPC and database security groups. </a:t>
            </a:r>
            <a:endParaRPr lang="en-US" dirty="0">
              <a:cs typeface="Courier New" panose="02070309020205020404" pitchFamily="49" charset="0"/>
            </a:endParaRPr>
          </a:p>
          <a:p>
            <a:br>
              <a:rPr lang="en-VN" dirty="0">
                <a:cs typeface="Courier New" panose="02070309020205020404" pitchFamily="49" charset="0"/>
              </a:rPr>
            </a:br>
            <a:r>
              <a:rPr lang="en-VN" dirty="0">
                <a:cs typeface="Courier New" panose="02070309020205020404" pitchFamily="49" charset="0"/>
              </a:rPr>
              <a:t>Now, update the </a:t>
            </a:r>
            <a:r>
              <a:rPr lang="en-VN" dirty="0">
                <a:latin typeface="Courier New" panose="02070309020205020404" pitchFamily="49" charset="0"/>
                <a:cs typeface="Courier New" panose="02070309020205020404" pitchFamily="49" charset="0"/>
              </a:rPr>
              <a:t>main.tf </a:t>
            </a:r>
            <a:r>
              <a:rPr lang="en-VN" dirty="0">
                <a:cs typeface="Courier New" panose="02070309020205020404" pitchFamily="49" charset="0"/>
              </a:rPr>
              <a:t>of root module to declare the input variables for database:</a:t>
            </a:r>
          </a:p>
          <a:p>
            <a:endParaRPr lang="en-VN" dirty="0">
              <a:cs typeface="Courier New" panose="02070309020205020404" pitchFamily="49" charset="0"/>
            </a:endParaRPr>
          </a:p>
          <a:p>
            <a:endParaRPr lang="en-VN" dirty="0">
              <a:cs typeface="Courier New" panose="02070309020205020404" pitchFamily="49" charset="0"/>
            </a:endParaRPr>
          </a:p>
        </p:txBody>
      </p:sp>
      <p:pic>
        <p:nvPicPr>
          <p:cNvPr id="5" name="Picture 4">
            <a:extLst>
              <a:ext uri="{FF2B5EF4-FFF2-40B4-BE49-F238E27FC236}">
                <a16:creationId xmlns:a16="http://schemas.microsoft.com/office/drawing/2014/main" id="{EB318803-5F32-6932-1E66-939D9BF6F710}"/>
              </a:ext>
            </a:extLst>
          </p:cNvPr>
          <p:cNvPicPr>
            <a:picLocks noChangeAspect="1"/>
          </p:cNvPicPr>
          <p:nvPr/>
        </p:nvPicPr>
        <p:blipFill>
          <a:blip r:embed="rId2"/>
          <a:stretch>
            <a:fillRect/>
          </a:stretch>
        </p:blipFill>
        <p:spPr>
          <a:xfrm>
            <a:off x="3625850" y="1742667"/>
            <a:ext cx="4343400" cy="5242437"/>
          </a:xfrm>
          <a:prstGeom prst="rect">
            <a:avLst/>
          </a:prstGeom>
        </p:spPr>
      </p:pic>
    </p:spTree>
    <p:extLst>
      <p:ext uri="{BB962C8B-B14F-4D97-AF65-F5344CB8AC3E}">
        <p14:creationId xmlns:p14="http://schemas.microsoft.com/office/powerpoint/2010/main" val="2877897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662570FE-8E1C-4A25-8827-8928189FA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3300" cy="69977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Rectangle 7176">
            <a:extLst>
              <a:ext uri="{FF2B5EF4-FFF2-40B4-BE49-F238E27FC236}">
                <a16:creationId xmlns:a16="http://schemas.microsoft.com/office/drawing/2014/main" id="{440B24BC-917F-49C2-B8AA-C569A400B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201" y="656575"/>
            <a:ext cx="11120896" cy="5684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Freeform 6">
            <a:extLst>
              <a:ext uri="{FF2B5EF4-FFF2-40B4-BE49-F238E27FC236}">
                <a16:creationId xmlns:a16="http://schemas.microsoft.com/office/drawing/2014/main" id="{39F7F083-7C2B-4120-9960-D77AB2863B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1">
              <a:lumMod val="75000"/>
            </a:schemeClr>
          </a:solidFill>
          <a:ln w="0">
            <a:noFill/>
            <a:prstDash val="solid"/>
            <a:round/>
            <a:headEnd/>
            <a:tailEnd/>
          </a:ln>
        </p:spPr>
      </p:sp>
      <p:pic>
        <p:nvPicPr>
          <p:cNvPr id="7170" name="Picture 2" descr="image">
            <a:extLst>
              <a:ext uri="{FF2B5EF4-FFF2-40B4-BE49-F238E27FC236}">
                <a16:creationId xmlns:a16="http://schemas.microsoft.com/office/drawing/2014/main" id="{D729211B-D1C7-0984-6594-7A7FBF4841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18595" y="1146413"/>
            <a:ext cx="4181755" cy="4698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841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EE31BD-4287-7BF7-9DDD-6ED5F68513D3}"/>
              </a:ext>
            </a:extLst>
          </p:cNvPr>
          <p:cNvSpPr txBox="1"/>
          <p:nvPr/>
        </p:nvSpPr>
        <p:spPr>
          <a:xfrm>
            <a:off x="1280160" y="448887"/>
            <a:ext cx="8245462" cy="1200329"/>
          </a:xfrm>
          <a:prstGeom prst="rect">
            <a:avLst/>
          </a:prstGeom>
          <a:noFill/>
        </p:spPr>
        <p:txBody>
          <a:bodyPr wrap="none" rtlCol="0">
            <a:spAutoFit/>
          </a:bodyPr>
          <a:lstStyle/>
          <a:p>
            <a:r>
              <a:rPr lang="en-US" sz="1800" dirty="0">
                <a:solidFill>
                  <a:srgbClr val="232323"/>
                </a:solidFill>
                <a:effectLst/>
                <a:latin typeface="NewBaskerville"/>
              </a:rPr>
              <a:t>Create a ./modules/database directory, and create three files in it: </a:t>
            </a:r>
          </a:p>
          <a:p>
            <a:r>
              <a:rPr lang="en-US" sz="1800" dirty="0" err="1">
                <a:solidFill>
                  <a:srgbClr val="232323"/>
                </a:solidFill>
                <a:effectLst/>
                <a:latin typeface="Courier New" panose="02070309020205020404" pitchFamily="49" charset="0"/>
                <a:cs typeface="Courier New" panose="02070309020205020404" pitchFamily="49" charset="0"/>
              </a:rPr>
              <a:t>variables.tf</a:t>
            </a:r>
            <a:r>
              <a:rPr lang="en-US" sz="1800" dirty="0">
                <a:solidFill>
                  <a:srgbClr val="232323"/>
                </a:solidFill>
                <a:effectLst/>
                <a:latin typeface="Courier New" panose="02070309020205020404" pitchFamily="49" charset="0"/>
                <a:cs typeface="Courier New" panose="02070309020205020404" pitchFamily="49" charset="0"/>
              </a:rPr>
              <a:t>, </a:t>
            </a:r>
            <a:r>
              <a:rPr lang="en-US" sz="1800" dirty="0" err="1">
                <a:solidFill>
                  <a:srgbClr val="232323"/>
                </a:solidFill>
                <a:effectLst/>
                <a:latin typeface="Courier New" panose="02070309020205020404" pitchFamily="49" charset="0"/>
                <a:cs typeface="Courier New" panose="02070309020205020404" pitchFamily="49" charset="0"/>
              </a:rPr>
              <a:t>main.tf</a:t>
            </a:r>
            <a:r>
              <a:rPr lang="en-US" sz="1800" dirty="0">
                <a:solidFill>
                  <a:srgbClr val="232323"/>
                </a:solidFill>
                <a:effectLst/>
                <a:latin typeface="Courier New" panose="02070309020205020404" pitchFamily="49" charset="0"/>
                <a:cs typeface="Courier New" panose="02070309020205020404" pitchFamily="49" charset="0"/>
              </a:rPr>
              <a:t>, and </a:t>
            </a:r>
            <a:r>
              <a:rPr lang="en-US" sz="1800" dirty="0" err="1">
                <a:solidFill>
                  <a:srgbClr val="232323"/>
                </a:solidFill>
                <a:effectLst/>
                <a:latin typeface="Courier New" panose="02070309020205020404" pitchFamily="49" charset="0"/>
                <a:cs typeface="Courier New" panose="02070309020205020404" pitchFamily="49" charset="0"/>
              </a:rPr>
              <a:t>outputs.tf</a:t>
            </a:r>
            <a:r>
              <a:rPr lang="en-US" sz="1800" dirty="0">
                <a:solidFill>
                  <a:srgbClr val="232323"/>
                </a:solidFill>
                <a:effectLst/>
                <a:latin typeface="NewBaskerville"/>
              </a:rPr>
              <a:t>. </a:t>
            </a:r>
            <a:br>
              <a:rPr lang="en-US" sz="1800" dirty="0">
                <a:solidFill>
                  <a:srgbClr val="232323"/>
                </a:solidFill>
                <a:effectLst/>
                <a:latin typeface="NewBaskerville"/>
              </a:rPr>
            </a:br>
            <a:endParaRPr lang="en-US" sz="1800" dirty="0">
              <a:solidFill>
                <a:srgbClr val="232323"/>
              </a:solidFill>
              <a:effectLst/>
              <a:latin typeface="NewBaskerville"/>
            </a:endParaRPr>
          </a:p>
          <a:p>
            <a:r>
              <a:rPr lang="en-US" sz="1800" dirty="0">
                <a:solidFill>
                  <a:srgbClr val="232323"/>
                </a:solidFill>
                <a:effectLst/>
                <a:latin typeface="NewBaskerville"/>
              </a:rPr>
              <a:t>The </a:t>
            </a:r>
            <a:r>
              <a:rPr lang="en-US" sz="1800" dirty="0" err="1">
                <a:solidFill>
                  <a:srgbClr val="232323"/>
                </a:solidFill>
                <a:effectLst/>
                <a:latin typeface="Courier New" panose="02070309020205020404" pitchFamily="49" charset="0"/>
                <a:cs typeface="Courier New" panose="02070309020205020404" pitchFamily="49" charset="0"/>
              </a:rPr>
              <a:t>variables.tf</a:t>
            </a:r>
            <a:r>
              <a:rPr lang="en-US" sz="1800" dirty="0">
                <a:solidFill>
                  <a:srgbClr val="232323"/>
                </a:solidFill>
                <a:effectLst/>
                <a:latin typeface="Courier New" panose="02070309020205020404" pitchFamily="49" charset="0"/>
                <a:cs typeface="Courier New" panose="02070309020205020404" pitchFamily="49" charset="0"/>
              </a:rPr>
              <a:t> </a:t>
            </a:r>
            <a:r>
              <a:rPr lang="en-US" sz="1800" dirty="0">
                <a:solidFill>
                  <a:srgbClr val="232323"/>
                </a:solidFill>
                <a:effectLst/>
                <a:latin typeface="NewBaskerville"/>
              </a:rPr>
              <a:t>file contains the input variables for </a:t>
            </a:r>
            <a:r>
              <a:rPr lang="en-US" sz="1800" dirty="0">
                <a:solidFill>
                  <a:srgbClr val="232323"/>
                </a:solidFill>
                <a:effectLst/>
                <a:latin typeface="Courier" panose="02070309020205020404" pitchFamily="49" charset="0"/>
              </a:rPr>
              <a:t>namespace</a:t>
            </a:r>
            <a:r>
              <a:rPr lang="en-US" sz="1800" dirty="0">
                <a:solidFill>
                  <a:srgbClr val="232323"/>
                </a:solidFill>
                <a:effectLst/>
                <a:latin typeface="NewBaskerville"/>
              </a:rPr>
              <a:t>, </a:t>
            </a:r>
            <a:r>
              <a:rPr lang="en-US" sz="1800" dirty="0" err="1">
                <a:solidFill>
                  <a:srgbClr val="232323"/>
                </a:solidFill>
                <a:effectLst/>
                <a:latin typeface="Courier" panose="02070309020205020404" pitchFamily="49" charset="0"/>
              </a:rPr>
              <a:t>vpc</a:t>
            </a:r>
            <a:r>
              <a:rPr lang="en-US" sz="1800" dirty="0">
                <a:solidFill>
                  <a:srgbClr val="232323"/>
                </a:solidFill>
                <a:effectLst/>
                <a:latin typeface="NewBaskerville"/>
              </a:rPr>
              <a:t>, and </a:t>
            </a:r>
            <a:r>
              <a:rPr lang="en-US" sz="1800" dirty="0">
                <a:solidFill>
                  <a:srgbClr val="232323"/>
                </a:solidFill>
                <a:effectLst/>
                <a:latin typeface="Courier" panose="02070309020205020404" pitchFamily="49" charset="0"/>
              </a:rPr>
              <a:t>sg</a:t>
            </a:r>
            <a:endParaRPr lang="en-VN" dirty="0"/>
          </a:p>
        </p:txBody>
      </p:sp>
      <p:pic>
        <p:nvPicPr>
          <p:cNvPr id="3" name="Picture 2">
            <a:extLst>
              <a:ext uri="{FF2B5EF4-FFF2-40B4-BE49-F238E27FC236}">
                <a16:creationId xmlns:a16="http://schemas.microsoft.com/office/drawing/2014/main" id="{045CD59D-49DC-6F9C-6EC6-5675744EFFB6}"/>
              </a:ext>
            </a:extLst>
          </p:cNvPr>
          <p:cNvPicPr>
            <a:picLocks noChangeAspect="1"/>
          </p:cNvPicPr>
          <p:nvPr/>
        </p:nvPicPr>
        <p:blipFill>
          <a:blip r:embed="rId3"/>
          <a:stretch>
            <a:fillRect/>
          </a:stretch>
        </p:blipFill>
        <p:spPr>
          <a:xfrm>
            <a:off x="2101850" y="2324100"/>
            <a:ext cx="7598383" cy="2349500"/>
          </a:xfrm>
          <a:prstGeom prst="rect">
            <a:avLst/>
          </a:prstGeom>
        </p:spPr>
      </p:pic>
    </p:spTree>
    <p:extLst>
      <p:ext uri="{BB962C8B-B14F-4D97-AF65-F5344CB8AC3E}">
        <p14:creationId xmlns:p14="http://schemas.microsoft.com/office/powerpoint/2010/main" val="1187304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62570FE-8E1C-4A25-8827-8928189FA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3300" cy="69977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40B24BC-917F-49C2-B8AA-C569A400B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201" y="656575"/>
            <a:ext cx="11120896" cy="5684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39F7F083-7C2B-4120-9960-D77AB2863B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1">
              <a:lumMod val="75000"/>
            </a:schemeClr>
          </a:solidFill>
          <a:ln w="0">
            <a:noFill/>
            <a:prstDash val="solid"/>
            <a:round/>
            <a:headEnd/>
            <a:tailEnd/>
          </a:ln>
        </p:spPr>
      </p:sp>
      <p:pic>
        <p:nvPicPr>
          <p:cNvPr id="7" name="Picture 6" descr="A screenshot of a computer code&#10;&#10;Description automatically generated">
            <a:extLst>
              <a:ext uri="{FF2B5EF4-FFF2-40B4-BE49-F238E27FC236}">
                <a16:creationId xmlns:a16="http://schemas.microsoft.com/office/drawing/2014/main" id="{74BF68C1-19BB-4D29-FF41-2A9B4A5B6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305" y="1279095"/>
            <a:ext cx="9962335" cy="4433237"/>
          </a:xfrm>
          <a:prstGeom prst="rect">
            <a:avLst/>
          </a:prstGeom>
        </p:spPr>
      </p:pic>
    </p:spTree>
    <p:extLst>
      <p:ext uri="{BB962C8B-B14F-4D97-AF65-F5344CB8AC3E}">
        <p14:creationId xmlns:p14="http://schemas.microsoft.com/office/powerpoint/2010/main" val="4277221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1CDCCD-3A32-96A0-6329-27F2CB15F90C}"/>
              </a:ext>
            </a:extLst>
          </p:cNvPr>
          <p:cNvSpPr txBox="1"/>
          <p:nvPr/>
        </p:nvSpPr>
        <p:spPr>
          <a:xfrm>
            <a:off x="978692" y="748145"/>
            <a:ext cx="6459269" cy="1200329"/>
          </a:xfrm>
          <a:prstGeom prst="rect">
            <a:avLst/>
          </a:prstGeom>
          <a:noFill/>
        </p:spPr>
        <p:txBody>
          <a:bodyPr wrap="none" rtlCol="0">
            <a:spAutoFit/>
          </a:bodyPr>
          <a:lstStyle/>
          <a:p>
            <a:r>
              <a:rPr lang="en-US" dirty="0"/>
              <a:t>We export the RDS value so that we can be easy to access it later. </a:t>
            </a:r>
            <a:br>
              <a:rPr lang="en-US" dirty="0"/>
            </a:br>
            <a:br>
              <a:rPr lang="en-US" dirty="0"/>
            </a:br>
            <a:r>
              <a:rPr lang="en-US" dirty="0"/>
              <a:t>In the </a:t>
            </a:r>
            <a:r>
              <a:rPr lang="en-US" dirty="0" err="1">
                <a:latin typeface="Courier New" panose="02070309020205020404" pitchFamily="49" charset="0"/>
                <a:cs typeface="Courier New" panose="02070309020205020404" pitchFamily="49" charset="0"/>
              </a:rPr>
              <a:t>outputs.tf</a:t>
            </a:r>
            <a:br>
              <a:rPr lang="en-US" dirty="0"/>
            </a:br>
            <a:endParaRPr lang="en-VN" dirty="0"/>
          </a:p>
        </p:txBody>
      </p:sp>
      <p:pic>
        <p:nvPicPr>
          <p:cNvPr id="6" name="Picture 5" descr="A close-up of a computer code&#10;&#10;Description automatically generated">
            <a:extLst>
              <a:ext uri="{FF2B5EF4-FFF2-40B4-BE49-F238E27FC236}">
                <a16:creationId xmlns:a16="http://schemas.microsoft.com/office/drawing/2014/main" id="{084FFFF4-39CE-ECC4-09DC-ADF5B80E4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692" y="1948474"/>
            <a:ext cx="10742869" cy="2489200"/>
          </a:xfrm>
          <a:prstGeom prst="rect">
            <a:avLst/>
          </a:prstGeom>
        </p:spPr>
      </p:pic>
    </p:spTree>
    <p:extLst>
      <p:ext uri="{BB962C8B-B14F-4D97-AF65-F5344CB8AC3E}">
        <p14:creationId xmlns:p14="http://schemas.microsoft.com/office/powerpoint/2010/main" val="2168470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0">
          <a:fgClr>
            <a:schemeClr val="accent1"/>
          </a:fgClr>
          <a:bgClr>
            <a:schemeClr val="bg1"/>
          </a:bgClr>
        </a:pattFill>
        <a:effectLst/>
      </p:bgPr>
    </p:bg>
    <p:spTree>
      <p:nvGrpSpPr>
        <p:cNvPr id="1" name=""/>
        <p:cNvGrpSpPr/>
        <p:nvPr/>
      </p:nvGrpSpPr>
      <p:grpSpPr>
        <a:xfrm>
          <a:off x="0" y="0"/>
          <a:ext cx="0" cy="0"/>
          <a:chOff x="0" y="0"/>
          <a:chExt cx="0" cy="0"/>
        </a:xfrm>
      </p:grpSpPr>
      <p:sp>
        <p:nvSpPr>
          <p:cNvPr id="70"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71" name="Rectangle 62">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72" name="Rectangle 64">
            <a:extLst>
              <a:ext uri="{FF2B5EF4-FFF2-40B4-BE49-F238E27FC236}">
                <a16:creationId xmlns:a16="http://schemas.microsoft.com/office/drawing/2014/main" id="{1D21332B-FE15-41A6-8919-8563A89EA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3300"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C740B6BC-6AD9-A95E-0221-9AC0E08EAABD}"/>
              </a:ext>
            </a:extLst>
          </p:cNvPr>
          <p:cNvSpPr txBox="1"/>
          <p:nvPr/>
        </p:nvSpPr>
        <p:spPr>
          <a:xfrm>
            <a:off x="1300844" y="1777431"/>
            <a:ext cx="10445893" cy="2855062"/>
          </a:xfrm>
          <a:prstGeom prst="rect">
            <a:avLst/>
          </a:prstGeom>
        </p:spPr>
        <p:txBody>
          <a:bodyPr vert="horz" lIns="91440" tIns="45720" rIns="91440" bIns="45720" rtlCol="0" anchor="t">
            <a:normAutofit fontScale="92500"/>
          </a:bodyPr>
          <a:lstStyle/>
          <a:p>
            <a:pPr algn="ctr" defTabSz="914400">
              <a:lnSpc>
                <a:spcPct val="90000"/>
              </a:lnSpc>
              <a:spcBef>
                <a:spcPct val="0"/>
              </a:spcBef>
              <a:spcAft>
                <a:spcPts val="600"/>
              </a:spcAft>
            </a:pPr>
            <a:r>
              <a:rPr lang="en-US" sz="4000" spc="800" dirty="0">
                <a:solidFill>
                  <a:schemeClr val="tx2"/>
                </a:solidFill>
                <a:latin typeface="Arial" panose="020B0604020202020204" pitchFamily="34" charset="0"/>
                <a:ea typeface="+mj-ea"/>
                <a:cs typeface="Arial" panose="020B0604020202020204" pitchFamily="34" charset="0"/>
              </a:rPr>
              <a:t>What we will have in the 4</a:t>
            </a:r>
            <a:r>
              <a:rPr lang="en-US" sz="4000" spc="800" baseline="30000" dirty="0">
                <a:solidFill>
                  <a:schemeClr val="tx2"/>
                </a:solidFill>
                <a:latin typeface="Arial" panose="020B0604020202020204" pitchFamily="34" charset="0"/>
                <a:ea typeface="+mj-ea"/>
                <a:cs typeface="Arial" panose="020B0604020202020204" pitchFamily="34" charset="0"/>
              </a:rPr>
              <a:t>th</a:t>
            </a:r>
            <a:r>
              <a:rPr lang="en-US" sz="4000" spc="800" dirty="0">
                <a:solidFill>
                  <a:schemeClr val="tx2"/>
                </a:solidFill>
                <a:latin typeface="Arial" panose="020B0604020202020204" pitchFamily="34" charset="0"/>
                <a:ea typeface="+mj-ea"/>
                <a:cs typeface="Arial" panose="020B0604020202020204" pitchFamily="34" charset="0"/>
              </a:rPr>
              <a:t> part:</a:t>
            </a:r>
            <a:br>
              <a:rPr lang="en-US" sz="4000" spc="800" dirty="0">
                <a:solidFill>
                  <a:schemeClr val="tx2"/>
                </a:solidFill>
                <a:latin typeface="Arial" panose="020B0604020202020204" pitchFamily="34" charset="0"/>
                <a:ea typeface="+mj-ea"/>
                <a:cs typeface="Arial" panose="020B0604020202020204" pitchFamily="34" charset="0"/>
              </a:rPr>
            </a:br>
            <a:endParaRPr lang="en-US" sz="4000" spc="800" dirty="0">
              <a:solidFill>
                <a:schemeClr val="tx2"/>
              </a:solidFill>
              <a:latin typeface="Arial" panose="020B0604020202020204" pitchFamily="34" charset="0"/>
              <a:ea typeface="+mj-ea"/>
              <a:cs typeface="Arial" panose="020B0604020202020204" pitchFamily="34" charset="0"/>
            </a:endParaRPr>
          </a:p>
          <a:p>
            <a:pPr marL="457200" indent="-457200" defTabSz="914400">
              <a:lnSpc>
                <a:spcPct val="90000"/>
              </a:lnSpc>
              <a:spcBef>
                <a:spcPct val="0"/>
              </a:spcBef>
              <a:spcAft>
                <a:spcPts val="600"/>
              </a:spcAft>
              <a:buFontTx/>
              <a:buChar char="-"/>
            </a:pPr>
            <a:r>
              <a:rPr lang="en-US" sz="2800" i="0" dirty="0">
                <a:effectLst/>
                <a:latin typeface="Arial" panose="020B0604020202020204" pitchFamily="34" charset="0"/>
                <a:cs typeface="Arial" panose="020B0604020202020204" pitchFamily="34" charset="0"/>
              </a:rPr>
              <a:t>Host a static website with S3 – 1</a:t>
            </a:r>
            <a:r>
              <a:rPr lang="en-US" sz="2800" i="0" baseline="30000" dirty="0">
                <a:effectLst/>
                <a:latin typeface="Arial" panose="020B0604020202020204" pitchFamily="34" charset="0"/>
                <a:cs typeface="Arial" panose="020B0604020202020204" pitchFamily="34" charset="0"/>
              </a:rPr>
              <a:t>st</a:t>
            </a:r>
            <a:r>
              <a:rPr lang="en-US" sz="2800" i="0" dirty="0">
                <a:effectLst/>
                <a:latin typeface="Arial" panose="020B0604020202020204" pitchFamily="34" charset="0"/>
                <a:cs typeface="Arial" panose="020B0604020202020204" pitchFamily="34" charset="0"/>
              </a:rPr>
              <a:t> meeting (DONE)</a:t>
            </a:r>
          </a:p>
          <a:p>
            <a:pPr marL="457200" indent="-457200" defTabSz="914400">
              <a:lnSpc>
                <a:spcPct val="90000"/>
              </a:lnSpc>
              <a:spcBef>
                <a:spcPct val="0"/>
              </a:spcBef>
              <a:spcAft>
                <a:spcPts val="600"/>
              </a:spcAft>
              <a:buFontTx/>
              <a:buChar char="-"/>
            </a:pPr>
            <a:r>
              <a:rPr lang="en-US" sz="2800" dirty="0">
                <a:latin typeface="Arial" panose="020B0604020202020204" pitchFamily="34" charset="0"/>
                <a:cs typeface="Arial" panose="020B0604020202020204" pitchFamily="34" charset="0"/>
              </a:rPr>
              <a:t>Create AWS Virtual Private Cloud with Terraform – 2</a:t>
            </a:r>
            <a:r>
              <a:rPr lang="en-US" sz="2800" baseline="30000" dirty="0">
                <a:latin typeface="Arial" panose="020B0604020202020204" pitchFamily="34" charset="0"/>
                <a:cs typeface="Arial" panose="020B0604020202020204" pitchFamily="34" charset="0"/>
              </a:rPr>
              <a:t>nd</a:t>
            </a:r>
            <a:r>
              <a:rPr lang="en-US" sz="2800" dirty="0">
                <a:latin typeface="Arial" panose="020B0604020202020204" pitchFamily="34" charset="0"/>
                <a:cs typeface="Arial" panose="020B0604020202020204" pitchFamily="34" charset="0"/>
              </a:rPr>
              <a:t> meeting (DONE)</a:t>
            </a:r>
          </a:p>
          <a:p>
            <a:pPr marL="457200" indent="-457200" defTabSz="914400">
              <a:lnSpc>
                <a:spcPct val="90000"/>
              </a:lnSpc>
              <a:spcBef>
                <a:spcPct val="0"/>
              </a:spcBef>
              <a:spcAft>
                <a:spcPts val="600"/>
              </a:spcAft>
              <a:buFontTx/>
              <a:buChar char="-"/>
            </a:pPr>
            <a:r>
              <a:rPr lang="en-US" sz="2800" i="0" dirty="0">
                <a:solidFill>
                  <a:srgbClr val="242424"/>
                </a:solidFill>
                <a:effectLst/>
                <a:latin typeface="Arial" panose="020B0604020202020204" pitchFamily="34" charset="0"/>
                <a:cs typeface="Arial" panose="020B0604020202020204" pitchFamily="34" charset="0"/>
              </a:rPr>
              <a:t>Deploying a Multi-Tier Web Application – 3rd </a:t>
            </a:r>
          </a:p>
          <a:p>
            <a:pPr marL="457200" indent="-457200" defTabSz="914400">
              <a:lnSpc>
                <a:spcPct val="90000"/>
              </a:lnSpc>
              <a:spcBef>
                <a:spcPct val="0"/>
              </a:spcBef>
              <a:spcAft>
                <a:spcPts val="600"/>
              </a:spcAft>
              <a:buFontTx/>
              <a:buChar char="-"/>
            </a:pPr>
            <a:endParaRPr lang="en-US" sz="2800" dirty="0"/>
          </a:p>
          <a:p>
            <a:pPr marL="457200" indent="-457200" defTabSz="914400">
              <a:lnSpc>
                <a:spcPct val="90000"/>
              </a:lnSpc>
              <a:spcBef>
                <a:spcPct val="0"/>
              </a:spcBef>
              <a:spcAft>
                <a:spcPts val="600"/>
              </a:spcAft>
              <a:buFontTx/>
              <a:buChar char="-"/>
            </a:pPr>
            <a:endParaRPr lang="en-US" sz="2800" i="0" dirty="0">
              <a:effectLst/>
              <a:latin typeface="Arial" panose="020B0604020202020204" pitchFamily="34" charset="0"/>
              <a:cs typeface="Arial" panose="020B0604020202020204" pitchFamily="34" charset="0"/>
            </a:endParaRPr>
          </a:p>
          <a:p>
            <a:pPr defTabSz="914400">
              <a:lnSpc>
                <a:spcPct val="90000"/>
              </a:lnSpc>
              <a:spcBef>
                <a:spcPct val="0"/>
              </a:spcBef>
              <a:spcAft>
                <a:spcPts val="600"/>
              </a:spcAft>
            </a:pPr>
            <a:endParaRPr lang="en-US" sz="4000" spc="800" dirty="0">
              <a:solidFill>
                <a:schemeClr val="tx2"/>
              </a:solidFill>
              <a:latin typeface="Arial" panose="020B0604020202020204" pitchFamily="34" charset="0"/>
              <a:ea typeface="+mj-ea"/>
              <a:cs typeface="Arial" panose="020B0604020202020204" pitchFamily="34" charset="0"/>
            </a:endParaRPr>
          </a:p>
        </p:txBody>
      </p:sp>
      <p:sp>
        <p:nvSpPr>
          <p:cNvPr id="73" name="Freeform 6">
            <a:extLst>
              <a:ext uri="{FF2B5EF4-FFF2-40B4-BE49-F238E27FC236}">
                <a16:creationId xmlns:a16="http://schemas.microsoft.com/office/drawing/2014/main" id="{439F6CA3-780D-4C3A-A889-C705E7E7D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69" name="Rectangle 68">
            <a:extLst>
              <a:ext uri="{FF2B5EF4-FFF2-40B4-BE49-F238E27FC236}">
                <a16:creationId xmlns:a16="http://schemas.microsoft.com/office/drawing/2014/main" id="{E6335BA4-3C40-424B-A885-29B1007B8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TextBox 27">
            <a:extLst>
              <a:ext uri="{FF2B5EF4-FFF2-40B4-BE49-F238E27FC236}">
                <a16:creationId xmlns:a16="http://schemas.microsoft.com/office/drawing/2014/main" id="{A201054F-8CD6-A006-4254-235A5495DE68}"/>
              </a:ext>
            </a:extLst>
          </p:cNvPr>
          <p:cNvSpPr txBox="1"/>
          <p:nvPr/>
        </p:nvSpPr>
        <p:spPr>
          <a:xfrm>
            <a:off x="1524007" y="2795597"/>
            <a:ext cx="9510546" cy="3006806"/>
          </a:xfrm>
          <a:prstGeom prst="rect">
            <a:avLst/>
          </a:prstGeom>
        </p:spPr>
        <p:txBody>
          <a:bodyPr vert="horz" lIns="91440" tIns="45720" rIns="91440" bIns="45720" rtlCol="0">
            <a:normAutofit/>
          </a:bodyPr>
          <a:lstStyle/>
          <a:p>
            <a:pPr marL="285750" indent="-384048" defTabSz="914400">
              <a:lnSpc>
                <a:spcPct val="94000"/>
              </a:lnSpc>
              <a:spcAft>
                <a:spcPts val="200"/>
              </a:spcAft>
              <a:buFont typeface="Franklin Gothic Book" panose="020B0503020102020204" pitchFamily="34" charset="0"/>
              <a:buChar char="•"/>
            </a:pPr>
            <a:endParaRPr lang="en-US" sz="2800" dirty="0">
              <a:solidFill>
                <a:schemeClr val="tx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9">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515BD18F-DA89-9F79-7D1D-E78686C94B06}"/>
              </a:ext>
            </a:extLst>
          </p:cNvPr>
          <p:cNvSpPr txBox="1"/>
          <p:nvPr/>
        </p:nvSpPr>
        <p:spPr>
          <a:xfrm>
            <a:off x="1276451" y="2332567"/>
            <a:ext cx="3451312" cy="4021121"/>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a:solidFill>
                  <a:schemeClr val="tx1">
                    <a:lumMod val="65000"/>
                    <a:lumOff val="35000"/>
                  </a:schemeClr>
                </a:solidFill>
              </a:rPr>
              <a:t>Okidoki, we have finished writing the Database Module, </a:t>
            </a:r>
          </a:p>
          <a:p>
            <a:pPr indent="-228600" defTabSz="914400">
              <a:lnSpc>
                <a:spcPct val="110000"/>
              </a:lnSpc>
              <a:spcBef>
                <a:spcPts val="700"/>
              </a:spcBef>
              <a:buClr>
                <a:schemeClr val="tx2"/>
              </a:buClr>
            </a:pPr>
            <a:r>
              <a:rPr lang="en-US">
                <a:solidFill>
                  <a:schemeClr val="tx1">
                    <a:lumMod val="65000"/>
                    <a:lumOff val="35000"/>
                  </a:schemeClr>
                </a:solidFill>
              </a:rPr>
              <a:t>let's update the main.tf file at Root to be able to use the Module.</a:t>
            </a:r>
          </a:p>
        </p:txBody>
      </p:sp>
      <p:pic>
        <p:nvPicPr>
          <p:cNvPr id="4" name="Picture 3">
            <a:extLst>
              <a:ext uri="{FF2B5EF4-FFF2-40B4-BE49-F238E27FC236}">
                <a16:creationId xmlns:a16="http://schemas.microsoft.com/office/drawing/2014/main" id="{81ECEA23-D052-EBCB-94A6-1317F1A5AE94}"/>
              </a:ext>
            </a:extLst>
          </p:cNvPr>
          <p:cNvPicPr>
            <a:picLocks noChangeAspect="1"/>
          </p:cNvPicPr>
          <p:nvPr/>
        </p:nvPicPr>
        <p:blipFill>
          <a:blip r:embed="rId3"/>
          <a:stretch>
            <a:fillRect/>
          </a:stretch>
        </p:blipFill>
        <p:spPr>
          <a:xfrm>
            <a:off x="5988049" y="298450"/>
            <a:ext cx="5168799" cy="6238685"/>
          </a:xfrm>
          <a:prstGeom prst="rect">
            <a:avLst/>
          </a:prstGeom>
        </p:spPr>
      </p:pic>
    </p:spTree>
    <p:extLst>
      <p:ext uri="{BB962C8B-B14F-4D97-AF65-F5344CB8AC3E}">
        <p14:creationId xmlns:p14="http://schemas.microsoft.com/office/powerpoint/2010/main" val="3051088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23E725D7-4036-7C34-45F0-73FE59E42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000" y="2533650"/>
            <a:ext cx="5067300" cy="1930400"/>
          </a:xfrm>
          <a:prstGeom prst="rect">
            <a:avLst/>
          </a:prstGeom>
        </p:spPr>
      </p:pic>
      <p:sp>
        <p:nvSpPr>
          <p:cNvPr id="4" name="TextBox 3">
            <a:extLst>
              <a:ext uri="{FF2B5EF4-FFF2-40B4-BE49-F238E27FC236}">
                <a16:creationId xmlns:a16="http://schemas.microsoft.com/office/drawing/2014/main" id="{15E99805-9FE2-A4B4-8CE9-E628F581CAF4}"/>
              </a:ext>
            </a:extLst>
          </p:cNvPr>
          <p:cNvSpPr txBox="1"/>
          <p:nvPr/>
        </p:nvSpPr>
        <p:spPr>
          <a:xfrm>
            <a:off x="1111250" y="908050"/>
            <a:ext cx="10783786" cy="1200329"/>
          </a:xfrm>
          <a:prstGeom prst="rect">
            <a:avLst/>
          </a:prstGeom>
          <a:noFill/>
        </p:spPr>
        <p:txBody>
          <a:bodyPr wrap="none" rtlCol="0">
            <a:spAutoFit/>
          </a:bodyPr>
          <a:lstStyle/>
          <a:p>
            <a:r>
              <a:rPr lang="en-US" sz="1800" dirty="0">
                <a:solidFill>
                  <a:srgbClr val="232323"/>
                </a:solidFill>
                <a:effectLst/>
                <a:latin typeface="NewBaskerville"/>
              </a:rPr>
              <a:t>Changing back to the root module, let’s add some plumbing: </a:t>
            </a:r>
          </a:p>
          <a:p>
            <a:r>
              <a:rPr lang="en-US" sz="1800" dirty="0">
                <a:solidFill>
                  <a:srgbClr val="232323"/>
                </a:solidFill>
                <a:effectLst/>
                <a:latin typeface="NewBaskerville"/>
              </a:rPr>
              <a:t>we can make the database password available to the CLI user by adding an output value in </a:t>
            </a:r>
            <a:r>
              <a:rPr lang="en-US" sz="1800" dirty="0" err="1">
                <a:solidFill>
                  <a:srgbClr val="232323"/>
                </a:solidFill>
                <a:effectLst/>
                <a:latin typeface="Courier New" panose="02070309020205020404" pitchFamily="49" charset="0"/>
                <a:cs typeface="Courier New" panose="02070309020205020404" pitchFamily="49" charset="0"/>
              </a:rPr>
              <a:t>outputs.tf</a:t>
            </a:r>
            <a:r>
              <a:rPr lang="en-US" sz="1800" dirty="0">
                <a:solidFill>
                  <a:srgbClr val="232323"/>
                </a:solidFill>
                <a:effectLst/>
                <a:latin typeface="NewBaskerville"/>
              </a:rPr>
              <a:t>. Doing </a:t>
            </a:r>
            <a:endParaRPr lang="en-US" dirty="0"/>
          </a:p>
          <a:p>
            <a:r>
              <a:rPr lang="en-US" sz="1800" dirty="0">
                <a:solidFill>
                  <a:srgbClr val="232323"/>
                </a:solidFill>
                <a:effectLst/>
                <a:latin typeface="NewBaskerville"/>
              </a:rPr>
              <a:t>so makes the database password appear in the terminal when </a:t>
            </a:r>
            <a:r>
              <a:rPr lang="en-US" sz="1800" dirty="0">
                <a:solidFill>
                  <a:srgbClr val="232323"/>
                </a:solidFill>
                <a:effectLst/>
                <a:latin typeface="Courier" panose="02070309020205020404" pitchFamily="49" charset="0"/>
              </a:rPr>
              <a:t>terraform apply </a:t>
            </a:r>
            <a:r>
              <a:rPr lang="en-US" sz="1800" dirty="0">
                <a:solidFill>
                  <a:srgbClr val="232323"/>
                </a:solidFill>
                <a:effectLst/>
                <a:latin typeface="NewBaskerville"/>
              </a:rPr>
              <a:t>is run. </a:t>
            </a:r>
            <a:endParaRPr lang="en-US" dirty="0"/>
          </a:p>
          <a:p>
            <a:endParaRPr lang="en-VN" dirty="0"/>
          </a:p>
        </p:txBody>
      </p:sp>
    </p:spTree>
    <p:extLst>
      <p:ext uri="{BB962C8B-B14F-4D97-AF65-F5344CB8AC3E}">
        <p14:creationId xmlns:p14="http://schemas.microsoft.com/office/powerpoint/2010/main" val="273401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1"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33" name="Rectangle 32">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D0813576-D302-42B7-A3EC-A272625CC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298"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B819572-A914-D7AA-CB2A-C2DA84F87A4E}"/>
              </a:ext>
            </a:extLst>
          </p:cNvPr>
          <p:cNvSpPr txBox="1"/>
          <p:nvPr/>
        </p:nvSpPr>
        <p:spPr>
          <a:xfrm>
            <a:off x="1299253" y="4328443"/>
            <a:ext cx="10477846" cy="1769830"/>
          </a:xfrm>
          <a:prstGeom prst="rect">
            <a:avLst/>
          </a:prstGeom>
        </p:spPr>
        <p:txBody>
          <a:bodyPr vert="horz" lIns="91440" tIns="45720" rIns="91440" bIns="45720" rtlCol="0" anchor="t">
            <a:normAutofit/>
          </a:bodyPr>
          <a:lstStyle/>
          <a:p>
            <a:pPr algn="ctr" defTabSz="914400">
              <a:lnSpc>
                <a:spcPct val="90000"/>
              </a:lnSpc>
              <a:spcBef>
                <a:spcPct val="0"/>
              </a:spcBef>
              <a:spcAft>
                <a:spcPts val="600"/>
              </a:spcAft>
            </a:pPr>
            <a:r>
              <a:rPr lang="en-US" sz="7300" b="1" i="0" cap="all" spc="800">
                <a:solidFill>
                  <a:schemeClr val="tx2"/>
                </a:solidFill>
                <a:effectLst/>
                <a:latin typeface="+mj-lt"/>
                <a:ea typeface="+mj-ea"/>
                <a:cs typeface="+mj-cs"/>
              </a:rPr>
              <a:t>Autoscaling Module</a:t>
            </a:r>
          </a:p>
        </p:txBody>
      </p:sp>
      <p:sp>
        <p:nvSpPr>
          <p:cNvPr id="37" name="Freeform 6">
            <a:extLst>
              <a:ext uri="{FF2B5EF4-FFF2-40B4-BE49-F238E27FC236}">
                <a16:creationId xmlns:a16="http://schemas.microsoft.com/office/drawing/2014/main" id="{1D25BAD6-AA7B-43BE-870A-D587E51BE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pic>
        <p:nvPicPr>
          <p:cNvPr id="3" name="Picture 2" descr="image">
            <a:extLst>
              <a:ext uri="{FF2B5EF4-FFF2-40B4-BE49-F238E27FC236}">
                <a16:creationId xmlns:a16="http://schemas.microsoft.com/office/drawing/2014/main" id="{C4FF0872-FE22-84D5-D44F-529B1640A9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66878" y="656571"/>
            <a:ext cx="5942596" cy="33427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8FD8C93-A094-7DCC-5083-5639C87A3459}"/>
              </a:ext>
            </a:extLst>
          </p:cNvPr>
          <p:cNvSpPr txBox="1"/>
          <p:nvPr/>
        </p:nvSpPr>
        <p:spPr>
          <a:xfrm>
            <a:off x="1258405" y="298450"/>
            <a:ext cx="7708206" cy="494870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endParaRPr lang="en-US" sz="9000" spc="800" dirty="0">
              <a:solidFill>
                <a:schemeClr val="tx2"/>
              </a:solidFill>
              <a:ea typeface="+mj-ea"/>
              <a:cs typeface="+mj-cs"/>
            </a:endParaRPr>
          </a:p>
        </p:txBody>
      </p:sp>
    </p:spTree>
    <p:extLst>
      <p:ext uri="{BB962C8B-B14F-4D97-AF65-F5344CB8AC3E}">
        <p14:creationId xmlns:p14="http://schemas.microsoft.com/office/powerpoint/2010/main" val="3351941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C58EF3-BB87-9152-1890-1B5C6407A65F}"/>
              </a:ext>
            </a:extLst>
          </p:cNvPr>
          <p:cNvSpPr txBox="1"/>
          <p:nvPr/>
        </p:nvSpPr>
        <p:spPr>
          <a:xfrm>
            <a:off x="1363287" y="548640"/>
            <a:ext cx="9651873" cy="923330"/>
          </a:xfrm>
          <a:prstGeom prst="rect">
            <a:avLst/>
          </a:prstGeom>
          <a:noFill/>
        </p:spPr>
        <p:txBody>
          <a:bodyPr wrap="none" rtlCol="0">
            <a:spAutoFit/>
          </a:bodyPr>
          <a:lstStyle/>
          <a:p>
            <a:r>
              <a:rPr lang="en-US" sz="1800" dirty="0">
                <a:solidFill>
                  <a:srgbClr val="232323"/>
                </a:solidFill>
                <a:effectLst/>
                <a:latin typeface="NewBaskerville"/>
              </a:rPr>
              <a:t>This module provisions the autoscaling group, load balancer, Identity and Access Management (IAM) </a:t>
            </a:r>
          </a:p>
          <a:p>
            <a:r>
              <a:rPr lang="en-US" sz="1800" dirty="0">
                <a:solidFill>
                  <a:srgbClr val="232323"/>
                </a:solidFill>
                <a:effectLst/>
                <a:latin typeface="NewBaskerville"/>
              </a:rPr>
              <a:t>instance role, and everything else the web server needs to run. </a:t>
            </a:r>
            <a:endParaRPr lang="en-US" dirty="0"/>
          </a:p>
          <a:p>
            <a:endParaRPr lang="en-VN" dirty="0"/>
          </a:p>
        </p:txBody>
      </p:sp>
      <p:pic>
        <p:nvPicPr>
          <p:cNvPr id="5" name="Picture 4">
            <a:extLst>
              <a:ext uri="{FF2B5EF4-FFF2-40B4-BE49-F238E27FC236}">
                <a16:creationId xmlns:a16="http://schemas.microsoft.com/office/drawing/2014/main" id="{C539F9E2-FB55-9F37-8715-31AFDB7984D4}"/>
              </a:ext>
            </a:extLst>
          </p:cNvPr>
          <p:cNvPicPr>
            <a:picLocks noChangeAspect="1"/>
          </p:cNvPicPr>
          <p:nvPr/>
        </p:nvPicPr>
        <p:blipFill>
          <a:blip r:embed="rId3"/>
          <a:stretch>
            <a:fillRect/>
          </a:stretch>
        </p:blipFill>
        <p:spPr>
          <a:xfrm>
            <a:off x="1094412" y="1635125"/>
            <a:ext cx="10244475" cy="3727450"/>
          </a:xfrm>
          <a:prstGeom prst="rect">
            <a:avLst/>
          </a:prstGeom>
        </p:spPr>
      </p:pic>
    </p:spTree>
    <p:extLst>
      <p:ext uri="{BB962C8B-B14F-4D97-AF65-F5344CB8AC3E}">
        <p14:creationId xmlns:p14="http://schemas.microsoft.com/office/powerpoint/2010/main" val="3102607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55" y="164143"/>
            <a:ext cx="11167432" cy="66694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63036" y="0"/>
            <a:ext cx="903357"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sp>
      <p:sp>
        <p:nvSpPr>
          <p:cNvPr id="12"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pic>
        <p:nvPicPr>
          <p:cNvPr id="3" name="Picture 2" descr="A diagram of a software process&#10;&#10;Description automatically generated">
            <a:extLst>
              <a:ext uri="{FF2B5EF4-FFF2-40B4-BE49-F238E27FC236}">
                <a16:creationId xmlns:a16="http://schemas.microsoft.com/office/drawing/2014/main" id="{4236D44D-5C68-871F-E204-760CE0344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2450" y="820717"/>
            <a:ext cx="8024366" cy="5356263"/>
          </a:xfrm>
          <a:prstGeom prst="rect">
            <a:avLst/>
          </a:prstGeom>
        </p:spPr>
      </p:pic>
      <p:sp>
        <p:nvSpPr>
          <p:cNvPr id="14" name="Rectangle 13">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rgbClr val="71C3F4"/>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06760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606343-BADE-4565-AB89-E9EF7E253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3300" cy="69977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E183BD-2932-401F-8B53-E247764B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452" y="489839"/>
            <a:ext cx="11460395" cy="6018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code&#10;&#10;Description automatically generated">
            <a:extLst>
              <a:ext uri="{FF2B5EF4-FFF2-40B4-BE49-F238E27FC236}">
                <a16:creationId xmlns:a16="http://schemas.microsoft.com/office/drawing/2014/main" id="{562099B7-8DD5-A2B7-0802-F3A492FFB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2170" y="812564"/>
            <a:ext cx="3196680" cy="5372572"/>
          </a:xfrm>
          <a:prstGeom prst="rect">
            <a:avLst/>
          </a:prstGeom>
        </p:spPr>
      </p:pic>
      <p:pic>
        <p:nvPicPr>
          <p:cNvPr id="5" name="Picture 4" descr="A white background with black text&#10;&#10;Description automatically generated">
            <a:extLst>
              <a:ext uri="{FF2B5EF4-FFF2-40B4-BE49-F238E27FC236}">
                <a16:creationId xmlns:a16="http://schemas.microsoft.com/office/drawing/2014/main" id="{DA169BB5-357B-04B0-2F53-1D0C1B92D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4450" y="3994872"/>
            <a:ext cx="2966021" cy="931635"/>
          </a:xfrm>
          <a:prstGeom prst="rect">
            <a:avLst/>
          </a:prstGeom>
        </p:spPr>
      </p:pic>
      <p:pic>
        <p:nvPicPr>
          <p:cNvPr id="7" name="Picture 6" descr="A close-up of a white background&#10;&#10;Description automatically generated">
            <a:extLst>
              <a:ext uri="{FF2B5EF4-FFF2-40B4-BE49-F238E27FC236}">
                <a16:creationId xmlns:a16="http://schemas.microsoft.com/office/drawing/2014/main" id="{A7D9223B-F800-BB5C-E91B-7308655F4F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8001" y="4953640"/>
            <a:ext cx="2882470" cy="790678"/>
          </a:xfrm>
          <a:prstGeom prst="rect">
            <a:avLst/>
          </a:prstGeom>
        </p:spPr>
      </p:pic>
      <p:sp>
        <p:nvSpPr>
          <p:cNvPr id="9" name="TextBox 8">
            <a:extLst>
              <a:ext uri="{FF2B5EF4-FFF2-40B4-BE49-F238E27FC236}">
                <a16:creationId xmlns:a16="http://schemas.microsoft.com/office/drawing/2014/main" id="{1E35E6F9-FBCB-0A80-D159-1D9D33116D4F}"/>
              </a:ext>
            </a:extLst>
          </p:cNvPr>
          <p:cNvSpPr txBox="1"/>
          <p:nvPr/>
        </p:nvSpPr>
        <p:spPr>
          <a:xfrm>
            <a:off x="5212044" y="843732"/>
            <a:ext cx="6228308" cy="1200329"/>
          </a:xfrm>
          <a:prstGeom prst="rect">
            <a:avLst/>
          </a:prstGeom>
          <a:noFill/>
        </p:spPr>
        <p:txBody>
          <a:bodyPr wrap="none" rtlCol="0">
            <a:spAutoFit/>
          </a:bodyPr>
          <a:lstStyle/>
          <a:p>
            <a:r>
              <a:rPr lang="en-US" sz="1800" dirty="0">
                <a:solidFill>
                  <a:srgbClr val="232323"/>
                </a:solidFill>
                <a:effectLst/>
                <a:latin typeface="NewBaskerville"/>
              </a:rPr>
              <a:t>As before, the module’s input variables are declared </a:t>
            </a:r>
          </a:p>
          <a:p>
            <a:r>
              <a:rPr lang="en-US" sz="1800" dirty="0">
                <a:solidFill>
                  <a:srgbClr val="232323"/>
                </a:solidFill>
                <a:effectLst/>
                <a:latin typeface="NewBaskerville"/>
              </a:rPr>
              <a:t>in </a:t>
            </a:r>
            <a:r>
              <a:rPr lang="en-US" sz="1800" dirty="0" err="1">
                <a:solidFill>
                  <a:srgbClr val="232323"/>
                </a:solidFill>
                <a:effectLst/>
                <a:latin typeface="Courier New" panose="02070309020205020404" pitchFamily="49" charset="0"/>
                <a:cs typeface="Courier New" panose="02070309020205020404" pitchFamily="49" charset="0"/>
              </a:rPr>
              <a:t>variables.tf</a:t>
            </a:r>
            <a:r>
              <a:rPr lang="en-US" sz="1800" dirty="0">
                <a:solidFill>
                  <a:srgbClr val="232323"/>
                </a:solidFill>
                <a:effectLst/>
                <a:latin typeface="NewBaskerville"/>
              </a:rPr>
              <a:t>. Create a ./modules/autoscaling directory, </a:t>
            </a:r>
          </a:p>
          <a:p>
            <a:r>
              <a:rPr lang="en-US" sz="1800" dirty="0">
                <a:solidFill>
                  <a:srgbClr val="232323"/>
                </a:solidFill>
                <a:effectLst/>
                <a:latin typeface="NewBaskerville"/>
              </a:rPr>
              <a:t>and in it create </a:t>
            </a:r>
            <a:r>
              <a:rPr lang="en-US" sz="1800" dirty="0" err="1">
                <a:solidFill>
                  <a:srgbClr val="232323"/>
                </a:solidFill>
                <a:effectLst/>
                <a:latin typeface="Courier New" panose="02070309020205020404" pitchFamily="49" charset="0"/>
                <a:cs typeface="Courier New" panose="02070309020205020404" pitchFamily="49" charset="0"/>
              </a:rPr>
              <a:t>variables.tf</a:t>
            </a:r>
            <a:r>
              <a:rPr lang="en-US" sz="1800" dirty="0">
                <a:solidFill>
                  <a:srgbClr val="232323"/>
                </a:solidFill>
                <a:effectLst/>
                <a:latin typeface="NewBaskerville"/>
              </a:rPr>
              <a:t>. </a:t>
            </a:r>
          </a:p>
          <a:p>
            <a:endParaRPr lang="en-VN" dirty="0"/>
          </a:p>
        </p:txBody>
      </p:sp>
    </p:spTree>
    <p:extLst>
      <p:ext uri="{BB962C8B-B14F-4D97-AF65-F5344CB8AC3E}">
        <p14:creationId xmlns:p14="http://schemas.microsoft.com/office/powerpoint/2010/main" val="4169198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D31639-CAB5-06F0-9639-39BE61013E49}"/>
              </a:ext>
            </a:extLst>
          </p:cNvPr>
          <p:cNvSpPr txBox="1"/>
          <p:nvPr/>
        </p:nvSpPr>
        <p:spPr>
          <a:xfrm>
            <a:off x="882650" y="298450"/>
            <a:ext cx="11355481" cy="646331"/>
          </a:xfrm>
          <a:prstGeom prst="rect">
            <a:avLst/>
          </a:prstGeom>
          <a:noFill/>
        </p:spPr>
        <p:txBody>
          <a:bodyPr wrap="none" rtlCol="0">
            <a:spAutoFit/>
          </a:bodyPr>
          <a:lstStyle/>
          <a:p>
            <a:r>
              <a:rPr lang="en-US" sz="1800" dirty="0">
                <a:solidFill>
                  <a:srgbClr val="232323"/>
                </a:solidFill>
                <a:effectLst/>
                <a:latin typeface="NewBaskerville"/>
              </a:rPr>
              <a:t>The first thing we need to do is update </a:t>
            </a:r>
            <a:r>
              <a:rPr lang="en-US" sz="1800" dirty="0" err="1">
                <a:solidFill>
                  <a:srgbClr val="232323"/>
                </a:solidFill>
                <a:effectLst/>
                <a:latin typeface="Courier New" panose="02070309020205020404" pitchFamily="49" charset="0"/>
                <a:cs typeface="Courier New" panose="02070309020205020404" pitchFamily="49" charset="0"/>
              </a:rPr>
              <a:t>main.tf</a:t>
            </a:r>
            <a:r>
              <a:rPr lang="en-US" sz="1800" dirty="0">
                <a:solidFill>
                  <a:srgbClr val="232323"/>
                </a:solidFill>
                <a:effectLst/>
                <a:latin typeface="NewBaskerville"/>
              </a:rPr>
              <a:t> in the root module to trickle data down into the autoscaling module. </a:t>
            </a:r>
            <a:endParaRPr lang="en-US" dirty="0"/>
          </a:p>
          <a:p>
            <a:endParaRPr lang="en-VN" dirty="0"/>
          </a:p>
        </p:txBody>
      </p:sp>
      <p:pic>
        <p:nvPicPr>
          <p:cNvPr id="3" name="Picture 2">
            <a:extLst>
              <a:ext uri="{FF2B5EF4-FFF2-40B4-BE49-F238E27FC236}">
                <a16:creationId xmlns:a16="http://schemas.microsoft.com/office/drawing/2014/main" id="{3FD3F531-E70D-0B54-FAF8-076AE85DDDE3}"/>
              </a:ext>
            </a:extLst>
          </p:cNvPr>
          <p:cNvPicPr>
            <a:picLocks noChangeAspect="1"/>
          </p:cNvPicPr>
          <p:nvPr/>
        </p:nvPicPr>
        <p:blipFill>
          <a:blip r:embed="rId3"/>
          <a:stretch>
            <a:fillRect/>
          </a:stretch>
        </p:blipFill>
        <p:spPr>
          <a:xfrm>
            <a:off x="2178050" y="755650"/>
            <a:ext cx="5486379" cy="6144340"/>
          </a:xfrm>
          <a:prstGeom prst="rect">
            <a:avLst/>
          </a:prstGeom>
        </p:spPr>
      </p:pic>
      <p:grpSp>
        <p:nvGrpSpPr>
          <p:cNvPr id="13" name="Group 12">
            <a:extLst>
              <a:ext uri="{FF2B5EF4-FFF2-40B4-BE49-F238E27FC236}">
                <a16:creationId xmlns:a16="http://schemas.microsoft.com/office/drawing/2014/main" id="{82706B72-6F79-2FAC-8FC9-72E9FAA58B26}"/>
              </a:ext>
            </a:extLst>
          </p:cNvPr>
          <p:cNvGrpSpPr/>
          <p:nvPr/>
        </p:nvGrpSpPr>
        <p:grpSpPr>
          <a:xfrm>
            <a:off x="2299975" y="5145938"/>
            <a:ext cx="4774320" cy="1815480"/>
            <a:chOff x="2299975" y="5145938"/>
            <a:chExt cx="4774320" cy="1815480"/>
          </a:xfrm>
        </p:grpSpPr>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CC94AE7-AD69-D80A-1E28-320C63C59A99}"/>
                    </a:ext>
                  </a:extLst>
                </p14:cNvPr>
                <p14:cNvContentPartPr/>
                <p14:nvPr/>
              </p14:nvContentPartPr>
              <p14:xfrm>
                <a:off x="5555815" y="5145938"/>
                <a:ext cx="1518480" cy="732600"/>
              </p14:xfrm>
            </p:contentPart>
          </mc:Choice>
          <mc:Fallback xmlns="">
            <p:pic>
              <p:nvPicPr>
                <p:cNvPr id="9" name="Ink 8">
                  <a:extLst>
                    <a:ext uri="{FF2B5EF4-FFF2-40B4-BE49-F238E27FC236}">
                      <a16:creationId xmlns:a16="http://schemas.microsoft.com/office/drawing/2014/main" id="{1CC94AE7-AD69-D80A-1E28-320C63C59A99}"/>
                    </a:ext>
                  </a:extLst>
                </p:cNvPr>
                <p:cNvPicPr/>
                <p:nvPr/>
              </p:nvPicPr>
              <p:blipFill>
                <a:blip r:embed="rId5"/>
                <a:stretch>
                  <a:fillRect/>
                </a:stretch>
              </p:blipFill>
              <p:spPr>
                <a:xfrm>
                  <a:off x="5547175" y="5137298"/>
                  <a:ext cx="1536120" cy="75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451E714-589E-E8D8-0C40-80FB0E548695}"/>
                    </a:ext>
                  </a:extLst>
                </p14:cNvPr>
                <p14:cNvContentPartPr/>
                <p14:nvPr/>
              </p14:nvContentPartPr>
              <p14:xfrm>
                <a:off x="5411095" y="5643098"/>
                <a:ext cx="952920" cy="339120"/>
              </p14:xfrm>
            </p:contentPart>
          </mc:Choice>
          <mc:Fallback xmlns="">
            <p:pic>
              <p:nvPicPr>
                <p:cNvPr id="10" name="Ink 9">
                  <a:extLst>
                    <a:ext uri="{FF2B5EF4-FFF2-40B4-BE49-F238E27FC236}">
                      <a16:creationId xmlns:a16="http://schemas.microsoft.com/office/drawing/2014/main" id="{D451E714-589E-E8D8-0C40-80FB0E548695}"/>
                    </a:ext>
                  </a:extLst>
                </p:cNvPr>
                <p:cNvPicPr/>
                <p:nvPr/>
              </p:nvPicPr>
              <p:blipFill>
                <a:blip r:embed="rId7"/>
                <a:stretch>
                  <a:fillRect/>
                </a:stretch>
              </p:blipFill>
              <p:spPr>
                <a:xfrm>
                  <a:off x="5402095" y="5634098"/>
                  <a:ext cx="97056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35611068-8BB6-343A-BA47-9AFF783F81FE}"/>
                    </a:ext>
                  </a:extLst>
                </p14:cNvPr>
                <p14:cNvContentPartPr/>
                <p14:nvPr/>
              </p14:nvContentPartPr>
              <p14:xfrm>
                <a:off x="2299975" y="5356178"/>
                <a:ext cx="3660840" cy="1605240"/>
              </p14:xfrm>
            </p:contentPart>
          </mc:Choice>
          <mc:Fallback xmlns="">
            <p:pic>
              <p:nvPicPr>
                <p:cNvPr id="12" name="Ink 11">
                  <a:extLst>
                    <a:ext uri="{FF2B5EF4-FFF2-40B4-BE49-F238E27FC236}">
                      <a16:creationId xmlns:a16="http://schemas.microsoft.com/office/drawing/2014/main" id="{35611068-8BB6-343A-BA47-9AFF783F81FE}"/>
                    </a:ext>
                  </a:extLst>
                </p:cNvPr>
                <p:cNvPicPr/>
                <p:nvPr/>
              </p:nvPicPr>
              <p:blipFill>
                <a:blip r:embed="rId9"/>
                <a:stretch>
                  <a:fillRect/>
                </a:stretch>
              </p:blipFill>
              <p:spPr>
                <a:xfrm>
                  <a:off x="2290975" y="5347538"/>
                  <a:ext cx="3678480" cy="1622880"/>
                </a:xfrm>
                <a:prstGeom prst="rect">
                  <a:avLst/>
                </a:prstGeom>
              </p:spPr>
            </p:pic>
          </mc:Fallback>
        </mc:AlternateContent>
      </p:grpSp>
    </p:spTree>
    <p:extLst>
      <p:ext uri="{BB962C8B-B14F-4D97-AF65-F5344CB8AC3E}">
        <p14:creationId xmlns:p14="http://schemas.microsoft.com/office/powerpoint/2010/main" val="1745919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41200E-EF8B-83FF-6F6E-6A1411CE40E0}"/>
              </a:ext>
            </a:extLst>
          </p:cNvPr>
          <p:cNvSpPr txBox="1"/>
          <p:nvPr/>
        </p:nvSpPr>
        <p:spPr>
          <a:xfrm>
            <a:off x="1102589" y="59303"/>
            <a:ext cx="10228121" cy="1477328"/>
          </a:xfrm>
          <a:prstGeom prst="rect">
            <a:avLst/>
          </a:prstGeom>
          <a:noFill/>
        </p:spPr>
        <p:txBody>
          <a:bodyPr wrap="none" rtlCol="0">
            <a:spAutoFit/>
          </a:bodyPr>
          <a:lstStyle/>
          <a:p>
            <a:endParaRPr lang="en-US" dirty="0">
              <a:solidFill>
                <a:schemeClr val="tx1">
                  <a:lumMod val="85000"/>
                  <a:lumOff val="15000"/>
                </a:schemeClr>
              </a:solidFill>
            </a:endParaRPr>
          </a:p>
          <a:p>
            <a:r>
              <a:rPr lang="en-US" sz="1800" dirty="0">
                <a:solidFill>
                  <a:schemeClr val="tx1">
                    <a:lumMod val="85000"/>
                    <a:lumOff val="15000"/>
                  </a:schemeClr>
                </a:solidFill>
                <a:effectLst/>
              </a:rPr>
              <a:t>We are going to use a </a:t>
            </a:r>
            <a:r>
              <a:rPr lang="en-US" sz="1800" dirty="0" err="1">
                <a:solidFill>
                  <a:schemeClr val="tx1">
                    <a:lumMod val="85000"/>
                    <a:lumOff val="15000"/>
                  </a:schemeClr>
                </a:solidFill>
                <a:effectLst/>
                <a:latin typeface="Courier New" panose="02070309020205020404" pitchFamily="49" charset="0"/>
                <a:cs typeface="Courier New" panose="02070309020205020404" pitchFamily="49" charset="0"/>
              </a:rPr>
              <a:t>cloudinit_config</a:t>
            </a:r>
            <a:r>
              <a:rPr lang="en-US" sz="1800" dirty="0">
                <a:solidFill>
                  <a:schemeClr val="tx1">
                    <a:lumMod val="85000"/>
                    <a:lumOff val="15000"/>
                  </a:schemeClr>
                </a:solidFill>
                <a:effectLst/>
              </a:rPr>
              <a:t> data source to create the user data for our launch template. </a:t>
            </a:r>
            <a:endParaRPr lang="en-US" dirty="0">
              <a:solidFill>
                <a:schemeClr val="tx1">
                  <a:lumMod val="85000"/>
                  <a:lumOff val="15000"/>
                </a:schemeClr>
              </a:solidFill>
              <a:latin typeface="Courier New" panose="02070309020205020404" pitchFamily="49" charset="0"/>
              <a:cs typeface="Courier New" panose="02070309020205020404" pitchFamily="49" charset="0"/>
            </a:endParaRPr>
          </a:p>
          <a:p>
            <a:endParaRPr lang="en-US" dirty="0">
              <a:solidFill>
                <a:schemeClr val="tx1">
                  <a:lumMod val="85000"/>
                  <a:lumOff val="15000"/>
                </a:schemeClr>
              </a:solidFill>
              <a:latin typeface="Courier New" panose="02070309020205020404" pitchFamily="49" charset="0"/>
              <a:cs typeface="Courier New" panose="02070309020205020404" pitchFamily="49" charset="0"/>
            </a:endParaRPr>
          </a:p>
          <a:p>
            <a:br>
              <a:rPr lang="en-US" dirty="0">
                <a:solidFill>
                  <a:schemeClr val="tx1">
                    <a:lumMod val="85000"/>
                    <a:lumOff val="15000"/>
                  </a:schemeClr>
                </a:solidFill>
              </a:rPr>
            </a:br>
            <a:endParaRPr lang="en-VN" dirty="0">
              <a:solidFill>
                <a:schemeClr val="tx1">
                  <a:lumMod val="85000"/>
                  <a:lumOff val="15000"/>
                </a:schemeClr>
              </a:solidFill>
            </a:endParaRPr>
          </a:p>
        </p:txBody>
      </p:sp>
      <p:pic>
        <p:nvPicPr>
          <p:cNvPr id="3" name="Picture 2">
            <a:extLst>
              <a:ext uri="{FF2B5EF4-FFF2-40B4-BE49-F238E27FC236}">
                <a16:creationId xmlns:a16="http://schemas.microsoft.com/office/drawing/2014/main" id="{CE47ECC0-A420-84E4-2217-3F490439E4E0}"/>
              </a:ext>
            </a:extLst>
          </p:cNvPr>
          <p:cNvPicPr>
            <a:picLocks noChangeAspect="1"/>
          </p:cNvPicPr>
          <p:nvPr/>
        </p:nvPicPr>
        <p:blipFill>
          <a:blip r:embed="rId3"/>
          <a:stretch>
            <a:fillRect/>
          </a:stretch>
        </p:blipFill>
        <p:spPr>
          <a:xfrm>
            <a:off x="1770431" y="1060450"/>
            <a:ext cx="8892435" cy="5141884"/>
          </a:xfrm>
          <a:prstGeom prst="rect">
            <a:avLst/>
          </a:prstGeom>
        </p:spPr>
      </p:pic>
    </p:spTree>
    <p:extLst>
      <p:ext uri="{BB962C8B-B14F-4D97-AF65-F5344CB8AC3E}">
        <p14:creationId xmlns:p14="http://schemas.microsoft.com/office/powerpoint/2010/main" val="193461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2" name="Rectangle 21">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4" name="Rectangle 23">
            <a:extLst>
              <a:ext uri="{FF2B5EF4-FFF2-40B4-BE49-F238E27FC236}">
                <a16:creationId xmlns:a16="http://schemas.microsoft.com/office/drawing/2014/main" id="{8AACE35A-DD26-4C0E-81A5-8C18F73905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298"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B819572-A914-D7AA-CB2A-C2DA84F87A4E}"/>
              </a:ext>
            </a:extLst>
          </p:cNvPr>
          <p:cNvSpPr txBox="1"/>
          <p:nvPr/>
        </p:nvSpPr>
        <p:spPr>
          <a:xfrm>
            <a:off x="880451" y="937697"/>
            <a:ext cx="6335979" cy="437585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400" spc="800" dirty="0">
                <a:solidFill>
                  <a:schemeClr val="tx2"/>
                </a:solidFill>
                <a:latin typeface="Arial" panose="020B0604020202020204" pitchFamily="34" charset="0"/>
                <a:ea typeface="+mj-ea"/>
                <a:cs typeface="Arial" panose="020B0604020202020204" pitchFamily="34" charset="0"/>
              </a:rPr>
              <a:t>L</a:t>
            </a:r>
            <a:r>
              <a:rPr lang="en-US" sz="2400" i="0" spc="800" dirty="0">
                <a:solidFill>
                  <a:schemeClr val="tx2"/>
                </a:solidFill>
                <a:effectLst/>
                <a:latin typeface="Arial" panose="020B0604020202020204" pitchFamily="34" charset="0"/>
                <a:ea typeface="+mj-ea"/>
                <a:cs typeface="Arial" panose="020B0604020202020204" pitchFamily="34" charset="0"/>
              </a:rPr>
              <a:t>et’s make the </a:t>
            </a:r>
            <a:r>
              <a:rPr lang="en-US" sz="2400" i="0" spc="800" dirty="0" err="1">
                <a:solidFill>
                  <a:schemeClr val="tx2"/>
                </a:solidFill>
                <a:effectLst/>
                <a:latin typeface="Courier New" panose="02070309020205020404" pitchFamily="49" charset="0"/>
                <a:ea typeface="+mj-ea"/>
                <a:cs typeface="Courier New" panose="02070309020205020404" pitchFamily="49" charset="0"/>
              </a:rPr>
              <a:t>main.tf</a:t>
            </a:r>
            <a:r>
              <a:rPr lang="en-US" sz="2400" i="0" spc="800" dirty="0">
                <a:solidFill>
                  <a:schemeClr val="tx2"/>
                </a:solidFill>
                <a:effectLst/>
                <a:latin typeface="Courier New" panose="02070309020205020404" pitchFamily="49" charset="0"/>
                <a:ea typeface="+mj-ea"/>
                <a:cs typeface="Courier New" panose="02070309020205020404" pitchFamily="49" charset="0"/>
              </a:rPr>
              <a:t> </a:t>
            </a:r>
            <a:r>
              <a:rPr lang="en-US" sz="2400" i="0" spc="800" dirty="0">
                <a:solidFill>
                  <a:schemeClr val="tx2"/>
                </a:solidFill>
                <a:effectLst/>
                <a:latin typeface="Arial" panose="020B0604020202020204" pitchFamily="34" charset="0"/>
                <a:ea typeface="+mj-ea"/>
                <a:cs typeface="Arial" panose="020B0604020202020204" pitchFamily="34" charset="0"/>
              </a:rPr>
              <a:t>for autoscaling module</a:t>
            </a:r>
          </a:p>
        </p:txBody>
      </p:sp>
      <p:cxnSp>
        <p:nvCxnSpPr>
          <p:cNvPr id="26" name="Straight Connector 25">
            <a:extLst>
              <a:ext uri="{FF2B5EF4-FFF2-40B4-BE49-F238E27FC236}">
                <a16:creationId xmlns:a16="http://schemas.microsoft.com/office/drawing/2014/main" id="{E905CB15-2F46-4D9D-AEA4-3619C520C8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94880" y="2002371"/>
            <a:ext cx="0" cy="2992957"/>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8DAE5F6-55D5-4FC2-B1F3-AE114251F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88359" y="452763"/>
            <a:ext cx="656575" cy="124332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08FD8C93-A094-7DCC-5083-5639C87A3459}"/>
              </a:ext>
            </a:extLst>
          </p:cNvPr>
          <p:cNvSpPr txBox="1"/>
          <p:nvPr/>
        </p:nvSpPr>
        <p:spPr>
          <a:xfrm>
            <a:off x="1245973" y="375644"/>
            <a:ext cx="7708206" cy="494870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endParaRPr lang="en-US" sz="9000" spc="800" dirty="0">
              <a:solidFill>
                <a:schemeClr val="tx2"/>
              </a:solidFill>
              <a:ea typeface="+mj-ea"/>
              <a:cs typeface="+mj-cs"/>
            </a:endParaRPr>
          </a:p>
        </p:txBody>
      </p:sp>
    </p:spTree>
    <p:extLst>
      <p:ext uri="{BB962C8B-B14F-4D97-AF65-F5344CB8AC3E}">
        <p14:creationId xmlns:p14="http://schemas.microsoft.com/office/powerpoint/2010/main" val="2079592470"/>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C5F148-0B0C-1BEA-66C8-D4BDA97C8768}"/>
              </a:ext>
            </a:extLst>
          </p:cNvPr>
          <p:cNvPicPr>
            <a:picLocks noChangeAspect="1"/>
          </p:cNvPicPr>
          <p:nvPr/>
        </p:nvPicPr>
        <p:blipFill>
          <a:blip r:embed="rId3"/>
          <a:stretch>
            <a:fillRect/>
          </a:stretch>
        </p:blipFill>
        <p:spPr>
          <a:xfrm>
            <a:off x="1797050" y="374649"/>
            <a:ext cx="9220200" cy="6343987"/>
          </a:xfrm>
          <a:prstGeom prst="rect">
            <a:avLst/>
          </a:prstGeom>
        </p:spPr>
      </p:pic>
    </p:spTree>
    <p:extLst>
      <p:ext uri="{BB962C8B-B14F-4D97-AF65-F5344CB8AC3E}">
        <p14:creationId xmlns:p14="http://schemas.microsoft.com/office/powerpoint/2010/main" val="4257333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14">
            <a:extLst>
              <a:ext uri="{FF2B5EF4-FFF2-40B4-BE49-F238E27FC236}">
                <a16:creationId xmlns:a16="http://schemas.microsoft.com/office/drawing/2014/main" id="{EE079F42-5C7A-44DD-9E9F-A34795A48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323" y="0"/>
            <a:ext cx="11699977"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Freeform 6">
            <a:extLst>
              <a:ext uri="{FF2B5EF4-FFF2-40B4-BE49-F238E27FC236}">
                <a16:creationId xmlns:a16="http://schemas.microsoft.com/office/drawing/2014/main" id="{09777E15-6D68-4808-AD20-82EA7377F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5527" y="0"/>
            <a:ext cx="903357"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24" name="Freeform 6">
            <a:extLst>
              <a:ext uri="{FF2B5EF4-FFF2-40B4-BE49-F238E27FC236}">
                <a16:creationId xmlns:a16="http://schemas.microsoft.com/office/drawing/2014/main" id="{CE79CAD8-9F7F-4756-BD12-8463CA4C6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1" name="Rectangle 20">
            <a:extLst>
              <a:ext uri="{FF2B5EF4-FFF2-40B4-BE49-F238E27FC236}">
                <a16:creationId xmlns:a16="http://schemas.microsoft.com/office/drawing/2014/main" id="{A9923A21-5790-4667-B5C7-ADA793B49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97390" y="656573"/>
            <a:ext cx="9790818" cy="56845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FD8C93-A094-7DCC-5083-5639C87A3459}"/>
              </a:ext>
            </a:extLst>
          </p:cNvPr>
          <p:cNvSpPr txBox="1"/>
          <p:nvPr/>
        </p:nvSpPr>
        <p:spPr>
          <a:xfrm>
            <a:off x="2655553" y="1401905"/>
            <a:ext cx="8068399" cy="660324"/>
          </a:xfrm>
          <a:prstGeom prst="rect">
            <a:avLst/>
          </a:prstGeom>
        </p:spPr>
        <p:txBody>
          <a:bodyPr vert="horz" lIns="91440" tIns="45720" rIns="91440" bIns="45720" rtlCol="0" anchor="b">
            <a:normAutofit fontScale="62500" lnSpcReduction="20000"/>
          </a:bodyPr>
          <a:lstStyle/>
          <a:p>
            <a:pPr defTabSz="361188">
              <a:spcAft>
                <a:spcPts val="600"/>
              </a:spcAft>
            </a:pPr>
            <a:r>
              <a:rPr lang="en-US" sz="3600" dirty="0"/>
              <a:t>Build infrastructure for a real application with Terraform Module</a:t>
            </a:r>
            <a:endParaRPr lang="en-US" sz="3600" b="1" i="0" dirty="0">
              <a:effectLst/>
              <a:latin typeface="Helvetica" pitchFamily="2" charset="0"/>
            </a:endParaRPr>
          </a:p>
        </p:txBody>
      </p:sp>
      <p:sp>
        <p:nvSpPr>
          <p:cNvPr id="5" name="TextBox 4">
            <a:extLst>
              <a:ext uri="{FF2B5EF4-FFF2-40B4-BE49-F238E27FC236}">
                <a16:creationId xmlns:a16="http://schemas.microsoft.com/office/drawing/2014/main" id="{7AE0F3FE-5AE3-5E68-848F-31FF555331E8}"/>
              </a:ext>
            </a:extLst>
          </p:cNvPr>
          <p:cNvSpPr txBox="1"/>
          <p:nvPr/>
        </p:nvSpPr>
        <p:spPr>
          <a:xfrm>
            <a:off x="5787336" y="984860"/>
            <a:ext cx="1181862" cy="578620"/>
          </a:xfrm>
          <a:prstGeom prst="rect">
            <a:avLst/>
          </a:prstGeom>
          <a:noFill/>
        </p:spPr>
        <p:txBody>
          <a:bodyPr wrap="none" rtlCol="0">
            <a:spAutoFit/>
          </a:bodyPr>
          <a:lstStyle/>
          <a:p>
            <a:pPr defTabSz="361188">
              <a:spcAft>
                <a:spcPts val="600"/>
              </a:spcAft>
            </a:pPr>
            <a:r>
              <a:rPr lang="en-VN" sz="3160" kern="1200" dirty="0">
                <a:solidFill>
                  <a:schemeClr val="tx1"/>
                </a:solidFill>
                <a:latin typeface="+mn-lt"/>
                <a:ea typeface="+mn-ea"/>
                <a:cs typeface="+mn-cs"/>
              </a:rPr>
              <a:t>Part 3</a:t>
            </a:r>
            <a:endParaRPr lang="en-VN" sz="4000" dirty="0"/>
          </a:p>
        </p:txBody>
      </p:sp>
      <p:pic>
        <p:nvPicPr>
          <p:cNvPr id="7" name="Picture 6" descr="A diagram of a computer&#10;&#10;Description automatically generated">
            <a:extLst>
              <a:ext uri="{FF2B5EF4-FFF2-40B4-BE49-F238E27FC236}">
                <a16:creationId xmlns:a16="http://schemas.microsoft.com/office/drawing/2014/main" id="{0B3546ED-09A4-7F4D-3F5F-8427075DE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050" y="2479274"/>
            <a:ext cx="6879706" cy="2953687"/>
          </a:xfrm>
          <a:prstGeom prst="rect">
            <a:avLst/>
          </a:prstGeom>
        </p:spPr>
      </p:pic>
    </p:spTree>
    <p:extLst>
      <p:ext uri="{BB962C8B-B14F-4D97-AF65-F5344CB8AC3E}">
        <p14:creationId xmlns:p14="http://schemas.microsoft.com/office/powerpoint/2010/main" val="173486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A42EE89-46A6-4616-987D-6468BC707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3300" cy="69977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2347B53-BFBD-7887-4A96-3D2EF274ABEB}"/>
              </a:ext>
            </a:extLst>
          </p:cNvPr>
          <p:cNvPicPr>
            <a:picLocks noChangeAspect="1"/>
          </p:cNvPicPr>
          <p:nvPr/>
        </p:nvPicPr>
        <p:blipFill>
          <a:blip r:embed="rId3"/>
          <a:stretch>
            <a:fillRect/>
          </a:stretch>
        </p:blipFill>
        <p:spPr>
          <a:xfrm>
            <a:off x="2406650" y="146050"/>
            <a:ext cx="3530154" cy="5410200"/>
          </a:xfrm>
          <a:prstGeom prst="rect">
            <a:avLst/>
          </a:prstGeom>
        </p:spPr>
      </p:pic>
      <p:sp>
        <p:nvSpPr>
          <p:cNvPr id="19" name="Freeform: Shape 18">
            <a:extLst>
              <a:ext uri="{FF2B5EF4-FFF2-40B4-BE49-F238E27FC236}">
                <a16:creationId xmlns:a16="http://schemas.microsoft.com/office/drawing/2014/main" id="{45A29992-9794-4D64-AB37-EA803ED6C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5764717" y="329114"/>
            <a:ext cx="903870" cy="12433300"/>
          </a:xfrm>
          <a:custGeom>
            <a:avLst/>
            <a:gdLst>
              <a:gd name="connsiteX0" fmla="*/ 885825 w 885825"/>
              <a:gd name="connsiteY0" fmla="*/ 6098626 h 12192000"/>
              <a:gd name="connsiteX1" fmla="*/ 882650 w 885825"/>
              <a:gd name="connsiteY1" fmla="*/ 6166889 h 12192000"/>
              <a:gd name="connsiteX2" fmla="*/ 876300 w 885825"/>
              <a:gd name="connsiteY2" fmla="*/ 6227214 h 12192000"/>
              <a:gd name="connsiteX3" fmla="*/ 865188 w 885825"/>
              <a:gd name="connsiteY3" fmla="*/ 6279601 h 12192000"/>
              <a:gd name="connsiteX4" fmla="*/ 849313 w 885825"/>
              <a:gd name="connsiteY4" fmla="*/ 6325639 h 12192000"/>
              <a:gd name="connsiteX5" fmla="*/ 833438 w 885825"/>
              <a:gd name="connsiteY5" fmla="*/ 6366914 h 12192000"/>
              <a:gd name="connsiteX6" fmla="*/ 817563 w 885825"/>
              <a:gd name="connsiteY6" fmla="*/ 6403426 h 12192000"/>
              <a:gd name="connsiteX7" fmla="*/ 798513 w 885825"/>
              <a:gd name="connsiteY7" fmla="*/ 6441526 h 12192000"/>
              <a:gd name="connsiteX8" fmla="*/ 779463 w 885825"/>
              <a:gd name="connsiteY8" fmla="*/ 6479626 h 12192000"/>
              <a:gd name="connsiteX9" fmla="*/ 760413 w 885825"/>
              <a:gd name="connsiteY9" fmla="*/ 6516139 h 12192000"/>
              <a:gd name="connsiteX10" fmla="*/ 744538 w 885825"/>
              <a:gd name="connsiteY10" fmla="*/ 6557414 h 12192000"/>
              <a:gd name="connsiteX11" fmla="*/ 730250 w 885825"/>
              <a:gd name="connsiteY11" fmla="*/ 6603451 h 12192000"/>
              <a:gd name="connsiteX12" fmla="*/ 719138 w 885825"/>
              <a:gd name="connsiteY12" fmla="*/ 6655839 h 12192000"/>
              <a:gd name="connsiteX13" fmla="*/ 711200 w 885825"/>
              <a:gd name="connsiteY13" fmla="*/ 6716164 h 12192000"/>
              <a:gd name="connsiteX14" fmla="*/ 709613 w 885825"/>
              <a:gd name="connsiteY14" fmla="*/ 6784426 h 12192000"/>
              <a:gd name="connsiteX15" fmla="*/ 711200 w 885825"/>
              <a:gd name="connsiteY15" fmla="*/ 6852689 h 12192000"/>
              <a:gd name="connsiteX16" fmla="*/ 719138 w 885825"/>
              <a:gd name="connsiteY16" fmla="*/ 6913014 h 12192000"/>
              <a:gd name="connsiteX17" fmla="*/ 730250 w 885825"/>
              <a:gd name="connsiteY17" fmla="*/ 6965401 h 12192000"/>
              <a:gd name="connsiteX18" fmla="*/ 744538 w 885825"/>
              <a:gd name="connsiteY18" fmla="*/ 7011439 h 12192000"/>
              <a:gd name="connsiteX19" fmla="*/ 760413 w 885825"/>
              <a:gd name="connsiteY19" fmla="*/ 7052714 h 12192000"/>
              <a:gd name="connsiteX20" fmla="*/ 779463 w 885825"/>
              <a:gd name="connsiteY20" fmla="*/ 7089226 h 12192000"/>
              <a:gd name="connsiteX21" fmla="*/ 798513 w 885825"/>
              <a:gd name="connsiteY21" fmla="*/ 7127326 h 12192000"/>
              <a:gd name="connsiteX22" fmla="*/ 817563 w 885825"/>
              <a:gd name="connsiteY22" fmla="*/ 7165426 h 12192000"/>
              <a:gd name="connsiteX23" fmla="*/ 833438 w 885825"/>
              <a:gd name="connsiteY23" fmla="*/ 7201939 h 12192000"/>
              <a:gd name="connsiteX24" fmla="*/ 849313 w 885825"/>
              <a:gd name="connsiteY24" fmla="*/ 7243214 h 12192000"/>
              <a:gd name="connsiteX25" fmla="*/ 865188 w 885825"/>
              <a:gd name="connsiteY25" fmla="*/ 7289251 h 12192000"/>
              <a:gd name="connsiteX26" fmla="*/ 876300 w 885825"/>
              <a:gd name="connsiteY26" fmla="*/ 7341639 h 12192000"/>
              <a:gd name="connsiteX27" fmla="*/ 882650 w 885825"/>
              <a:gd name="connsiteY27" fmla="*/ 7401964 h 12192000"/>
              <a:gd name="connsiteX28" fmla="*/ 885825 w 885825"/>
              <a:gd name="connsiteY28" fmla="*/ 7470226 h 12192000"/>
              <a:gd name="connsiteX29" fmla="*/ 882650 w 885825"/>
              <a:gd name="connsiteY29" fmla="*/ 7538489 h 12192000"/>
              <a:gd name="connsiteX30" fmla="*/ 876300 w 885825"/>
              <a:gd name="connsiteY30" fmla="*/ 7598814 h 12192000"/>
              <a:gd name="connsiteX31" fmla="*/ 865188 w 885825"/>
              <a:gd name="connsiteY31" fmla="*/ 7651201 h 12192000"/>
              <a:gd name="connsiteX32" fmla="*/ 849313 w 885825"/>
              <a:gd name="connsiteY32" fmla="*/ 7697239 h 12192000"/>
              <a:gd name="connsiteX33" fmla="*/ 833438 w 885825"/>
              <a:gd name="connsiteY33" fmla="*/ 7738514 h 12192000"/>
              <a:gd name="connsiteX34" fmla="*/ 817563 w 885825"/>
              <a:gd name="connsiteY34" fmla="*/ 7775026 h 12192000"/>
              <a:gd name="connsiteX35" fmla="*/ 798513 w 885825"/>
              <a:gd name="connsiteY35" fmla="*/ 7813126 h 12192000"/>
              <a:gd name="connsiteX36" fmla="*/ 779463 w 885825"/>
              <a:gd name="connsiteY36" fmla="*/ 7851226 h 12192000"/>
              <a:gd name="connsiteX37" fmla="*/ 760413 w 885825"/>
              <a:gd name="connsiteY37" fmla="*/ 7887739 h 12192000"/>
              <a:gd name="connsiteX38" fmla="*/ 744538 w 885825"/>
              <a:gd name="connsiteY38" fmla="*/ 7929014 h 12192000"/>
              <a:gd name="connsiteX39" fmla="*/ 730250 w 885825"/>
              <a:gd name="connsiteY39" fmla="*/ 7975051 h 12192000"/>
              <a:gd name="connsiteX40" fmla="*/ 719138 w 885825"/>
              <a:gd name="connsiteY40" fmla="*/ 8027439 h 12192000"/>
              <a:gd name="connsiteX41" fmla="*/ 711200 w 885825"/>
              <a:gd name="connsiteY41" fmla="*/ 8087764 h 12192000"/>
              <a:gd name="connsiteX42" fmla="*/ 709613 w 885825"/>
              <a:gd name="connsiteY42" fmla="*/ 8156026 h 12192000"/>
              <a:gd name="connsiteX43" fmla="*/ 711200 w 885825"/>
              <a:gd name="connsiteY43" fmla="*/ 8224289 h 12192000"/>
              <a:gd name="connsiteX44" fmla="*/ 719138 w 885825"/>
              <a:gd name="connsiteY44" fmla="*/ 8284614 h 12192000"/>
              <a:gd name="connsiteX45" fmla="*/ 730250 w 885825"/>
              <a:gd name="connsiteY45" fmla="*/ 8337001 h 12192000"/>
              <a:gd name="connsiteX46" fmla="*/ 744538 w 885825"/>
              <a:gd name="connsiteY46" fmla="*/ 8383039 h 12192000"/>
              <a:gd name="connsiteX47" fmla="*/ 760413 w 885825"/>
              <a:gd name="connsiteY47" fmla="*/ 8424314 h 12192000"/>
              <a:gd name="connsiteX48" fmla="*/ 779463 w 885825"/>
              <a:gd name="connsiteY48" fmla="*/ 8460826 h 12192000"/>
              <a:gd name="connsiteX49" fmla="*/ 798513 w 885825"/>
              <a:gd name="connsiteY49" fmla="*/ 8498926 h 12192000"/>
              <a:gd name="connsiteX50" fmla="*/ 817563 w 885825"/>
              <a:gd name="connsiteY50" fmla="*/ 8537026 h 12192000"/>
              <a:gd name="connsiteX51" fmla="*/ 833438 w 885825"/>
              <a:gd name="connsiteY51" fmla="*/ 8573540 h 12192000"/>
              <a:gd name="connsiteX52" fmla="*/ 849313 w 885825"/>
              <a:gd name="connsiteY52" fmla="*/ 8614814 h 12192000"/>
              <a:gd name="connsiteX53" fmla="*/ 865188 w 885825"/>
              <a:gd name="connsiteY53" fmla="*/ 8660852 h 12192000"/>
              <a:gd name="connsiteX54" fmla="*/ 876300 w 885825"/>
              <a:gd name="connsiteY54" fmla="*/ 8713240 h 12192000"/>
              <a:gd name="connsiteX55" fmla="*/ 882650 w 885825"/>
              <a:gd name="connsiteY55" fmla="*/ 8773564 h 12192000"/>
              <a:gd name="connsiteX56" fmla="*/ 885825 w 885825"/>
              <a:gd name="connsiteY56" fmla="*/ 8840240 h 12192000"/>
              <a:gd name="connsiteX57" fmla="*/ 882650 w 885825"/>
              <a:gd name="connsiteY57" fmla="*/ 8910090 h 12192000"/>
              <a:gd name="connsiteX58" fmla="*/ 876300 w 885825"/>
              <a:gd name="connsiteY58" fmla="*/ 8970414 h 12192000"/>
              <a:gd name="connsiteX59" fmla="*/ 865188 w 885825"/>
              <a:gd name="connsiteY59" fmla="*/ 9022802 h 12192000"/>
              <a:gd name="connsiteX60" fmla="*/ 849313 w 885825"/>
              <a:gd name="connsiteY60" fmla="*/ 9068840 h 12192000"/>
              <a:gd name="connsiteX61" fmla="*/ 833438 w 885825"/>
              <a:gd name="connsiteY61" fmla="*/ 9110114 h 12192000"/>
              <a:gd name="connsiteX62" fmla="*/ 817563 w 885825"/>
              <a:gd name="connsiteY62" fmla="*/ 9146628 h 12192000"/>
              <a:gd name="connsiteX63" fmla="*/ 798513 w 885825"/>
              <a:gd name="connsiteY63" fmla="*/ 9184728 h 12192000"/>
              <a:gd name="connsiteX64" fmla="*/ 779463 w 885825"/>
              <a:gd name="connsiteY64" fmla="*/ 9222828 h 12192000"/>
              <a:gd name="connsiteX65" fmla="*/ 760413 w 885825"/>
              <a:gd name="connsiteY65" fmla="*/ 9259340 h 12192000"/>
              <a:gd name="connsiteX66" fmla="*/ 744538 w 885825"/>
              <a:gd name="connsiteY66" fmla="*/ 9300614 h 12192000"/>
              <a:gd name="connsiteX67" fmla="*/ 730250 w 885825"/>
              <a:gd name="connsiteY67" fmla="*/ 9346652 h 12192000"/>
              <a:gd name="connsiteX68" fmla="*/ 719138 w 885825"/>
              <a:gd name="connsiteY68" fmla="*/ 9399040 h 12192000"/>
              <a:gd name="connsiteX69" fmla="*/ 711200 w 885825"/>
              <a:gd name="connsiteY69" fmla="*/ 9459364 h 12192000"/>
              <a:gd name="connsiteX70" fmla="*/ 709613 w 885825"/>
              <a:gd name="connsiteY70" fmla="*/ 9527628 h 12192000"/>
              <a:gd name="connsiteX71" fmla="*/ 711200 w 885825"/>
              <a:gd name="connsiteY71" fmla="*/ 9595890 h 12192000"/>
              <a:gd name="connsiteX72" fmla="*/ 719138 w 885825"/>
              <a:gd name="connsiteY72" fmla="*/ 9656214 h 12192000"/>
              <a:gd name="connsiteX73" fmla="*/ 730250 w 885825"/>
              <a:gd name="connsiteY73" fmla="*/ 9708602 h 12192000"/>
              <a:gd name="connsiteX74" fmla="*/ 744538 w 885825"/>
              <a:gd name="connsiteY74" fmla="*/ 9754640 h 12192000"/>
              <a:gd name="connsiteX75" fmla="*/ 760413 w 885825"/>
              <a:gd name="connsiteY75" fmla="*/ 9795914 h 12192000"/>
              <a:gd name="connsiteX76" fmla="*/ 779463 w 885825"/>
              <a:gd name="connsiteY76" fmla="*/ 9832428 h 12192000"/>
              <a:gd name="connsiteX77" fmla="*/ 817563 w 885825"/>
              <a:gd name="connsiteY77" fmla="*/ 9908628 h 12192000"/>
              <a:gd name="connsiteX78" fmla="*/ 833438 w 885825"/>
              <a:gd name="connsiteY78" fmla="*/ 9945140 h 12192000"/>
              <a:gd name="connsiteX79" fmla="*/ 849313 w 885825"/>
              <a:gd name="connsiteY79" fmla="*/ 9986414 h 12192000"/>
              <a:gd name="connsiteX80" fmla="*/ 865188 w 885825"/>
              <a:gd name="connsiteY80" fmla="*/ 10032452 h 12192000"/>
              <a:gd name="connsiteX81" fmla="*/ 876300 w 885825"/>
              <a:gd name="connsiteY81" fmla="*/ 10084840 h 12192000"/>
              <a:gd name="connsiteX82" fmla="*/ 882650 w 885825"/>
              <a:gd name="connsiteY82" fmla="*/ 10145164 h 12192000"/>
              <a:gd name="connsiteX83" fmla="*/ 885825 w 885825"/>
              <a:gd name="connsiteY83" fmla="*/ 10213428 h 12192000"/>
              <a:gd name="connsiteX84" fmla="*/ 882650 w 885825"/>
              <a:gd name="connsiteY84" fmla="*/ 10281690 h 12192000"/>
              <a:gd name="connsiteX85" fmla="*/ 876300 w 885825"/>
              <a:gd name="connsiteY85" fmla="*/ 10342014 h 12192000"/>
              <a:gd name="connsiteX86" fmla="*/ 865188 w 885825"/>
              <a:gd name="connsiteY86" fmla="*/ 10394402 h 12192000"/>
              <a:gd name="connsiteX87" fmla="*/ 849313 w 885825"/>
              <a:gd name="connsiteY87" fmla="*/ 10440440 h 12192000"/>
              <a:gd name="connsiteX88" fmla="*/ 833438 w 885825"/>
              <a:gd name="connsiteY88" fmla="*/ 10481714 h 12192000"/>
              <a:gd name="connsiteX89" fmla="*/ 817563 w 885825"/>
              <a:gd name="connsiteY89" fmla="*/ 10518228 h 12192000"/>
              <a:gd name="connsiteX90" fmla="*/ 798513 w 885825"/>
              <a:gd name="connsiteY90" fmla="*/ 10556328 h 12192000"/>
              <a:gd name="connsiteX91" fmla="*/ 779463 w 885825"/>
              <a:gd name="connsiteY91" fmla="*/ 10594428 h 12192000"/>
              <a:gd name="connsiteX92" fmla="*/ 760413 w 885825"/>
              <a:gd name="connsiteY92" fmla="*/ 10630940 h 12192000"/>
              <a:gd name="connsiteX93" fmla="*/ 744538 w 885825"/>
              <a:gd name="connsiteY93" fmla="*/ 10672214 h 12192000"/>
              <a:gd name="connsiteX94" fmla="*/ 730250 w 885825"/>
              <a:gd name="connsiteY94" fmla="*/ 10718252 h 12192000"/>
              <a:gd name="connsiteX95" fmla="*/ 719138 w 885825"/>
              <a:gd name="connsiteY95" fmla="*/ 10770640 h 12192000"/>
              <a:gd name="connsiteX96" fmla="*/ 711200 w 885825"/>
              <a:gd name="connsiteY96" fmla="*/ 10830964 h 12192000"/>
              <a:gd name="connsiteX97" fmla="*/ 709613 w 885825"/>
              <a:gd name="connsiteY97" fmla="*/ 10899228 h 12192000"/>
              <a:gd name="connsiteX98" fmla="*/ 711200 w 885825"/>
              <a:gd name="connsiteY98" fmla="*/ 10967490 h 12192000"/>
              <a:gd name="connsiteX99" fmla="*/ 719138 w 885825"/>
              <a:gd name="connsiteY99" fmla="*/ 11027814 h 12192000"/>
              <a:gd name="connsiteX100" fmla="*/ 730250 w 885825"/>
              <a:gd name="connsiteY100" fmla="*/ 11080202 h 12192000"/>
              <a:gd name="connsiteX101" fmla="*/ 744538 w 885825"/>
              <a:gd name="connsiteY101" fmla="*/ 11126240 h 12192000"/>
              <a:gd name="connsiteX102" fmla="*/ 760413 w 885825"/>
              <a:gd name="connsiteY102" fmla="*/ 11167514 h 12192000"/>
              <a:gd name="connsiteX103" fmla="*/ 779463 w 885825"/>
              <a:gd name="connsiteY103" fmla="*/ 11204028 h 12192000"/>
              <a:gd name="connsiteX104" fmla="*/ 798513 w 885825"/>
              <a:gd name="connsiteY104" fmla="*/ 11242128 h 12192000"/>
              <a:gd name="connsiteX105" fmla="*/ 817563 w 885825"/>
              <a:gd name="connsiteY105" fmla="*/ 11280228 h 12192000"/>
              <a:gd name="connsiteX106" fmla="*/ 833438 w 885825"/>
              <a:gd name="connsiteY106" fmla="*/ 11316740 h 12192000"/>
              <a:gd name="connsiteX107" fmla="*/ 849313 w 885825"/>
              <a:gd name="connsiteY107" fmla="*/ 11358014 h 12192000"/>
              <a:gd name="connsiteX108" fmla="*/ 865188 w 885825"/>
              <a:gd name="connsiteY108" fmla="*/ 11404052 h 12192000"/>
              <a:gd name="connsiteX109" fmla="*/ 876300 w 885825"/>
              <a:gd name="connsiteY109" fmla="*/ 11456440 h 12192000"/>
              <a:gd name="connsiteX110" fmla="*/ 882650 w 885825"/>
              <a:gd name="connsiteY110" fmla="*/ 11516764 h 12192000"/>
              <a:gd name="connsiteX111" fmla="*/ 885825 w 885825"/>
              <a:gd name="connsiteY111" fmla="*/ 11585028 h 12192000"/>
              <a:gd name="connsiteX112" fmla="*/ 882650 w 885825"/>
              <a:gd name="connsiteY112" fmla="*/ 11653290 h 12192000"/>
              <a:gd name="connsiteX113" fmla="*/ 876300 w 885825"/>
              <a:gd name="connsiteY113" fmla="*/ 11713614 h 12192000"/>
              <a:gd name="connsiteX114" fmla="*/ 865188 w 885825"/>
              <a:gd name="connsiteY114" fmla="*/ 11766002 h 12192000"/>
              <a:gd name="connsiteX115" fmla="*/ 849313 w 885825"/>
              <a:gd name="connsiteY115" fmla="*/ 11812040 h 12192000"/>
              <a:gd name="connsiteX116" fmla="*/ 833438 w 885825"/>
              <a:gd name="connsiteY116" fmla="*/ 11853314 h 12192000"/>
              <a:gd name="connsiteX117" fmla="*/ 817563 w 885825"/>
              <a:gd name="connsiteY117" fmla="*/ 11889828 h 12192000"/>
              <a:gd name="connsiteX118" fmla="*/ 798513 w 885825"/>
              <a:gd name="connsiteY118" fmla="*/ 11927928 h 12192000"/>
              <a:gd name="connsiteX119" fmla="*/ 779463 w 885825"/>
              <a:gd name="connsiteY119" fmla="*/ 11966028 h 12192000"/>
              <a:gd name="connsiteX120" fmla="*/ 760413 w 885825"/>
              <a:gd name="connsiteY120" fmla="*/ 12002540 h 12192000"/>
              <a:gd name="connsiteX121" fmla="*/ 744538 w 885825"/>
              <a:gd name="connsiteY121" fmla="*/ 12043814 h 12192000"/>
              <a:gd name="connsiteX122" fmla="*/ 730250 w 885825"/>
              <a:gd name="connsiteY122" fmla="*/ 12089852 h 12192000"/>
              <a:gd name="connsiteX123" fmla="*/ 719138 w 885825"/>
              <a:gd name="connsiteY123" fmla="*/ 12142240 h 12192000"/>
              <a:gd name="connsiteX124" fmla="*/ 712590 w 885825"/>
              <a:gd name="connsiteY124" fmla="*/ 12192000 h 12192000"/>
              <a:gd name="connsiteX125" fmla="*/ 0 w 885825"/>
              <a:gd name="connsiteY125" fmla="*/ 12192000 h 12192000"/>
              <a:gd name="connsiteX126" fmla="*/ 0 w 885825"/>
              <a:gd name="connsiteY126" fmla="*/ 6779170 h 12192000"/>
              <a:gd name="connsiteX127" fmla="*/ 0 w 885825"/>
              <a:gd name="connsiteY127" fmla="*/ 6779170 h 12192000"/>
              <a:gd name="connsiteX128" fmla="*/ 0 w 885825"/>
              <a:gd name="connsiteY128" fmla="*/ 0 h 12192000"/>
              <a:gd name="connsiteX129" fmla="*/ 712590 w 885825"/>
              <a:gd name="connsiteY129" fmla="*/ 0 h 12192000"/>
              <a:gd name="connsiteX130" fmla="*/ 719137 w 885825"/>
              <a:gd name="connsiteY130" fmla="*/ 49758 h 12192000"/>
              <a:gd name="connsiteX131" fmla="*/ 730249 w 885825"/>
              <a:gd name="connsiteY131" fmla="*/ 102145 h 12192000"/>
              <a:gd name="connsiteX132" fmla="*/ 744537 w 885825"/>
              <a:gd name="connsiteY132" fmla="*/ 148183 h 12192000"/>
              <a:gd name="connsiteX133" fmla="*/ 760412 w 885825"/>
              <a:gd name="connsiteY133" fmla="*/ 189458 h 12192000"/>
              <a:gd name="connsiteX134" fmla="*/ 779462 w 885825"/>
              <a:gd name="connsiteY134" fmla="*/ 225970 h 12192000"/>
              <a:gd name="connsiteX135" fmla="*/ 798512 w 885825"/>
              <a:gd name="connsiteY135" fmla="*/ 264070 h 12192000"/>
              <a:gd name="connsiteX136" fmla="*/ 817562 w 885825"/>
              <a:gd name="connsiteY136" fmla="*/ 302170 h 12192000"/>
              <a:gd name="connsiteX137" fmla="*/ 833437 w 885825"/>
              <a:gd name="connsiteY137" fmla="*/ 338683 h 12192000"/>
              <a:gd name="connsiteX138" fmla="*/ 849312 w 885825"/>
              <a:gd name="connsiteY138" fmla="*/ 379958 h 12192000"/>
              <a:gd name="connsiteX139" fmla="*/ 865187 w 885825"/>
              <a:gd name="connsiteY139" fmla="*/ 425995 h 12192000"/>
              <a:gd name="connsiteX140" fmla="*/ 876299 w 885825"/>
              <a:gd name="connsiteY140" fmla="*/ 478383 h 12192000"/>
              <a:gd name="connsiteX141" fmla="*/ 882649 w 885825"/>
              <a:gd name="connsiteY141" fmla="*/ 538708 h 12192000"/>
              <a:gd name="connsiteX142" fmla="*/ 885824 w 885825"/>
              <a:gd name="connsiteY142" fmla="*/ 606970 h 12192000"/>
              <a:gd name="connsiteX143" fmla="*/ 882649 w 885825"/>
              <a:gd name="connsiteY143" fmla="*/ 675233 h 12192000"/>
              <a:gd name="connsiteX144" fmla="*/ 876299 w 885825"/>
              <a:gd name="connsiteY144" fmla="*/ 735558 h 12192000"/>
              <a:gd name="connsiteX145" fmla="*/ 865187 w 885825"/>
              <a:gd name="connsiteY145" fmla="*/ 787945 h 12192000"/>
              <a:gd name="connsiteX146" fmla="*/ 849312 w 885825"/>
              <a:gd name="connsiteY146" fmla="*/ 833983 h 12192000"/>
              <a:gd name="connsiteX147" fmla="*/ 833437 w 885825"/>
              <a:gd name="connsiteY147" fmla="*/ 875258 h 12192000"/>
              <a:gd name="connsiteX148" fmla="*/ 817562 w 885825"/>
              <a:gd name="connsiteY148" fmla="*/ 911770 h 12192000"/>
              <a:gd name="connsiteX149" fmla="*/ 798512 w 885825"/>
              <a:gd name="connsiteY149" fmla="*/ 949870 h 12192000"/>
              <a:gd name="connsiteX150" fmla="*/ 779462 w 885825"/>
              <a:gd name="connsiteY150" fmla="*/ 987970 h 12192000"/>
              <a:gd name="connsiteX151" fmla="*/ 760412 w 885825"/>
              <a:gd name="connsiteY151" fmla="*/ 1024483 h 12192000"/>
              <a:gd name="connsiteX152" fmla="*/ 744537 w 885825"/>
              <a:gd name="connsiteY152" fmla="*/ 1065758 h 12192000"/>
              <a:gd name="connsiteX153" fmla="*/ 730249 w 885825"/>
              <a:gd name="connsiteY153" fmla="*/ 1111795 h 12192000"/>
              <a:gd name="connsiteX154" fmla="*/ 719137 w 885825"/>
              <a:gd name="connsiteY154" fmla="*/ 1164183 h 12192000"/>
              <a:gd name="connsiteX155" fmla="*/ 711199 w 885825"/>
              <a:gd name="connsiteY155" fmla="*/ 1224508 h 12192000"/>
              <a:gd name="connsiteX156" fmla="*/ 709612 w 885825"/>
              <a:gd name="connsiteY156" fmla="*/ 1292770 h 12192000"/>
              <a:gd name="connsiteX157" fmla="*/ 711199 w 885825"/>
              <a:gd name="connsiteY157" fmla="*/ 1361033 h 12192000"/>
              <a:gd name="connsiteX158" fmla="*/ 719137 w 885825"/>
              <a:gd name="connsiteY158" fmla="*/ 1421358 h 12192000"/>
              <a:gd name="connsiteX159" fmla="*/ 730249 w 885825"/>
              <a:gd name="connsiteY159" fmla="*/ 1473745 h 12192000"/>
              <a:gd name="connsiteX160" fmla="*/ 744537 w 885825"/>
              <a:gd name="connsiteY160" fmla="*/ 1519783 h 12192000"/>
              <a:gd name="connsiteX161" fmla="*/ 760412 w 885825"/>
              <a:gd name="connsiteY161" fmla="*/ 1561058 h 12192000"/>
              <a:gd name="connsiteX162" fmla="*/ 779462 w 885825"/>
              <a:gd name="connsiteY162" fmla="*/ 1597570 h 12192000"/>
              <a:gd name="connsiteX163" fmla="*/ 798512 w 885825"/>
              <a:gd name="connsiteY163" fmla="*/ 1635670 h 12192000"/>
              <a:gd name="connsiteX164" fmla="*/ 817562 w 885825"/>
              <a:gd name="connsiteY164" fmla="*/ 1673770 h 12192000"/>
              <a:gd name="connsiteX165" fmla="*/ 833437 w 885825"/>
              <a:gd name="connsiteY165" fmla="*/ 1710283 h 12192000"/>
              <a:gd name="connsiteX166" fmla="*/ 849312 w 885825"/>
              <a:gd name="connsiteY166" fmla="*/ 1751558 h 12192000"/>
              <a:gd name="connsiteX167" fmla="*/ 865187 w 885825"/>
              <a:gd name="connsiteY167" fmla="*/ 1797595 h 12192000"/>
              <a:gd name="connsiteX168" fmla="*/ 876299 w 885825"/>
              <a:gd name="connsiteY168" fmla="*/ 1849983 h 12192000"/>
              <a:gd name="connsiteX169" fmla="*/ 882649 w 885825"/>
              <a:gd name="connsiteY169" fmla="*/ 1910308 h 12192000"/>
              <a:gd name="connsiteX170" fmla="*/ 885824 w 885825"/>
              <a:gd name="connsiteY170" fmla="*/ 1978570 h 12192000"/>
              <a:gd name="connsiteX171" fmla="*/ 882649 w 885825"/>
              <a:gd name="connsiteY171" fmla="*/ 2046833 h 12192000"/>
              <a:gd name="connsiteX172" fmla="*/ 876299 w 885825"/>
              <a:gd name="connsiteY172" fmla="*/ 2107158 h 12192000"/>
              <a:gd name="connsiteX173" fmla="*/ 865187 w 885825"/>
              <a:gd name="connsiteY173" fmla="*/ 2159545 h 12192000"/>
              <a:gd name="connsiteX174" fmla="*/ 849312 w 885825"/>
              <a:gd name="connsiteY174" fmla="*/ 2205583 h 12192000"/>
              <a:gd name="connsiteX175" fmla="*/ 833437 w 885825"/>
              <a:gd name="connsiteY175" fmla="*/ 2246858 h 12192000"/>
              <a:gd name="connsiteX176" fmla="*/ 817562 w 885825"/>
              <a:gd name="connsiteY176" fmla="*/ 2283370 h 12192000"/>
              <a:gd name="connsiteX177" fmla="*/ 798512 w 885825"/>
              <a:gd name="connsiteY177" fmla="*/ 2321470 h 12192000"/>
              <a:gd name="connsiteX178" fmla="*/ 779462 w 885825"/>
              <a:gd name="connsiteY178" fmla="*/ 2359570 h 12192000"/>
              <a:gd name="connsiteX179" fmla="*/ 760412 w 885825"/>
              <a:gd name="connsiteY179" fmla="*/ 2396083 h 12192000"/>
              <a:gd name="connsiteX180" fmla="*/ 744537 w 885825"/>
              <a:gd name="connsiteY180" fmla="*/ 2437358 h 12192000"/>
              <a:gd name="connsiteX181" fmla="*/ 730249 w 885825"/>
              <a:gd name="connsiteY181" fmla="*/ 2483395 h 12192000"/>
              <a:gd name="connsiteX182" fmla="*/ 719137 w 885825"/>
              <a:gd name="connsiteY182" fmla="*/ 2535782 h 12192000"/>
              <a:gd name="connsiteX183" fmla="*/ 711199 w 885825"/>
              <a:gd name="connsiteY183" fmla="*/ 2596108 h 12192000"/>
              <a:gd name="connsiteX184" fmla="*/ 709612 w 885825"/>
              <a:gd name="connsiteY184" fmla="*/ 2664370 h 12192000"/>
              <a:gd name="connsiteX185" fmla="*/ 711199 w 885825"/>
              <a:gd name="connsiteY185" fmla="*/ 2732633 h 12192000"/>
              <a:gd name="connsiteX186" fmla="*/ 719137 w 885825"/>
              <a:gd name="connsiteY186" fmla="*/ 2792958 h 12192000"/>
              <a:gd name="connsiteX187" fmla="*/ 730249 w 885825"/>
              <a:gd name="connsiteY187" fmla="*/ 2845345 h 12192000"/>
              <a:gd name="connsiteX188" fmla="*/ 744537 w 885825"/>
              <a:gd name="connsiteY188" fmla="*/ 2891383 h 12192000"/>
              <a:gd name="connsiteX189" fmla="*/ 760412 w 885825"/>
              <a:gd name="connsiteY189" fmla="*/ 2932658 h 12192000"/>
              <a:gd name="connsiteX190" fmla="*/ 779462 w 885825"/>
              <a:gd name="connsiteY190" fmla="*/ 2969170 h 12192000"/>
              <a:gd name="connsiteX191" fmla="*/ 798512 w 885825"/>
              <a:gd name="connsiteY191" fmla="*/ 3007270 h 12192000"/>
              <a:gd name="connsiteX192" fmla="*/ 817562 w 885825"/>
              <a:gd name="connsiteY192" fmla="*/ 3045370 h 12192000"/>
              <a:gd name="connsiteX193" fmla="*/ 833437 w 885825"/>
              <a:gd name="connsiteY193" fmla="*/ 3081883 h 12192000"/>
              <a:gd name="connsiteX194" fmla="*/ 849312 w 885825"/>
              <a:gd name="connsiteY194" fmla="*/ 3123158 h 12192000"/>
              <a:gd name="connsiteX195" fmla="*/ 865187 w 885825"/>
              <a:gd name="connsiteY195" fmla="*/ 3169195 h 12192000"/>
              <a:gd name="connsiteX196" fmla="*/ 876299 w 885825"/>
              <a:gd name="connsiteY196" fmla="*/ 3221583 h 12192000"/>
              <a:gd name="connsiteX197" fmla="*/ 882649 w 885825"/>
              <a:gd name="connsiteY197" fmla="*/ 3281908 h 12192000"/>
              <a:gd name="connsiteX198" fmla="*/ 885824 w 885825"/>
              <a:gd name="connsiteY198" fmla="*/ 3348582 h 12192000"/>
              <a:gd name="connsiteX199" fmla="*/ 882649 w 885825"/>
              <a:gd name="connsiteY199" fmla="*/ 3418433 h 12192000"/>
              <a:gd name="connsiteX200" fmla="*/ 876299 w 885825"/>
              <a:gd name="connsiteY200" fmla="*/ 3478758 h 12192000"/>
              <a:gd name="connsiteX201" fmla="*/ 865187 w 885825"/>
              <a:gd name="connsiteY201" fmla="*/ 3531145 h 12192000"/>
              <a:gd name="connsiteX202" fmla="*/ 849312 w 885825"/>
              <a:gd name="connsiteY202" fmla="*/ 3577183 h 12192000"/>
              <a:gd name="connsiteX203" fmla="*/ 833437 w 885825"/>
              <a:gd name="connsiteY203" fmla="*/ 3618458 h 12192000"/>
              <a:gd name="connsiteX204" fmla="*/ 817562 w 885825"/>
              <a:gd name="connsiteY204" fmla="*/ 3654970 h 12192000"/>
              <a:gd name="connsiteX205" fmla="*/ 798512 w 885825"/>
              <a:gd name="connsiteY205" fmla="*/ 3693070 h 12192000"/>
              <a:gd name="connsiteX206" fmla="*/ 779462 w 885825"/>
              <a:gd name="connsiteY206" fmla="*/ 3731170 h 12192000"/>
              <a:gd name="connsiteX207" fmla="*/ 760412 w 885825"/>
              <a:gd name="connsiteY207" fmla="*/ 3767683 h 12192000"/>
              <a:gd name="connsiteX208" fmla="*/ 744537 w 885825"/>
              <a:gd name="connsiteY208" fmla="*/ 3808958 h 12192000"/>
              <a:gd name="connsiteX209" fmla="*/ 730249 w 885825"/>
              <a:gd name="connsiteY209" fmla="*/ 3854995 h 12192000"/>
              <a:gd name="connsiteX210" fmla="*/ 719137 w 885825"/>
              <a:gd name="connsiteY210" fmla="*/ 3907383 h 12192000"/>
              <a:gd name="connsiteX211" fmla="*/ 711199 w 885825"/>
              <a:gd name="connsiteY211" fmla="*/ 3967708 h 12192000"/>
              <a:gd name="connsiteX212" fmla="*/ 709612 w 885825"/>
              <a:gd name="connsiteY212" fmla="*/ 4035970 h 12192000"/>
              <a:gd name="connsiteX213" fmla="*/ 711199 w 885825"/>
              <a:gd name="connsiteY213" fmla="*/ 4104233 h 12192000"/>
              <a:gd name="connsiteX214" fmla="*/ 719137 w 885825"/>
              <a:gd name="connsiteY214" fmla="*/ 4164557 h 12192000"/>
              <a:gd name="connsiteX215" fmla="*/ 730249 w 885825"/>
              <a:gd name="connsiteY215" fmla="*/ 4216946 h 12192000"/>
              <a:gd name="connsiteX216" fmla="*/ 744537 w 885825"/>
              <a:gd name="connsiteY216" fmla="*/ 4262982 h 12192000"/>
              <a:gd name="connsiteX217" fmla="*/ 760412 w 885825"/>
              <a:gd name="connsiteY217" fmla="*/ 4304258 h 12192000"/>
              <a:gd name="connsiteX218" fmla="*/ 779462 w 885825"/>
              <a:gd name="connsiteY218" fmla="*/ 4340770 h 12192000"/>
              <a:gd name="connsiteX219" fmla="*/ 817562 w 885825"/>
              <a:gd name="connsiteY219" fmla="*/ 4416970 h 12192000"/>
              <a:gd name="connsiteX220" fmla="*/ 833437 w 885825"/>
              <a:gd name="connsiteY220" fmla="*/ 4453483 h 12192000"/>
              <a:gd name="connsiteX221" fmla="*/ 849312 w 885825"/>
              <a:gd name="connsiteY221" fmla="*/ 4494758 h 12192000"/>
              <a:gd name="connsiteX222" fmla="*/ 865187 w 885825"/>
              <a:gd name="connsiteY222" fmla="*/ 4540795 h 12192000"/>
              <a:gd name="connsiteX223" fmla="*/ 876299 w 885825"/>
              <a:gd name="connsiteY223" fmla="*/ 4593183 h 12192000"/>
              <a:gd name="connsiteX224" fmla="*/ 882649 w 885825"/>
              <a:gd name="connsiteY224" fmla="*/ 4653508 h 12192000"/>
              <a:gd name="connsiteX225" fmla="*/ 885824 w 885825"/>
              <a:gd name="connsiteY225" fmla="*/ 4721770 h 12192000"/>
              <a:gd name="connsiteX226" fmla="*/ 882649 w 885825"/>
              <a:gd name="connsiteY226" fmla="*/ 4790033 h 12192000"/>
              <a:gd name="connsiteX227" fmla="*/ 876299 w 885825"/>
              <a:gd name="connsiteY227" fmla="*/ 4850357 h 12192000"/>
              <a:gd name="connsiteX228" fmla="*/ 865187 w 885825"/>
              <a:gd name="connsiteY228" fmla="*/ 4902746 h 12192000"/>
              <a:gd name="connsiteX229" fmla="*/ 849312 w 885825"/>
              <a:gd name="connsiteY229" fmla="*/ 4948782 h 12192000"/>
              <a:gd name="connsiteX230" fmla="*/ 833437 w 885825"/>
              <a:gd name="connsiteY230" fmla="*/ 4990057 h 12192000"/>
              <a:gd name="connsiteX231" fmla="*/ 817562 w 885825"/>
              <a:gd name="connsiteY231" fmla="*/ 5026570 h 12192000"/>
              <a:gd name="connsiteX232" fmla="*/ 798512 w 885825"/>
              <a:gd name="connsiteY232" fmla="*/ 5064670 h 12192000"/>
              <a:gd name="connsiteX233" fmla="*/ 779462 w 885825"/>
              <a:gd name="connsiteY233" fmla="*/ 5102770 h 12192000"/>
              <a:gd name="connsiteX234" fmla="*/ 760412 w 885825"/>
              <a:gd name="connsiteY234" fmla="*/ 5139283 h 12192000"/>
              <a:gd name="connsiteX235" fmla="*/ 744537 w 885825"/>
              <a:gd name="connsiteY235" fmla="*/ 5180558 h 12192000"/>
              <a:gd name="connsiteX236" fmla="*/ 730249 w 885825"/>
              <a:gd name="connsiteY236" fmla="*/ 5226595 h 12192000"/>
              <a:gd name="connsiteX237" fmla="*/ 719137 w 885825"/>
              <a:gd name="connsiteY237" fmla="*/ 5278983 h 12192000"/>
              <a:gd name="connsiteX238" fmla="*/ 711199 w 885825"/>
              <a:gd name="connsiteY238" fmla="*/ 5339307 h 12192000"/>
              <a:gd name="connsiteX239" fmla="*/ 709612 w 885825"/>
              <a:gd name="connsiteY239" fmla="*/ 5407570 h 12192000"/>
              <a:gd name="connsiteX240" fmla="*/ 711199 w 885825"/>
              <a:gd name="connsiteY240" fmla="*/ 5475833 h 12192000"/>
              <a:gd name="connsiteX241" fmla="*/ 719137 w 885825"/>
              <a:gd name="connsiteY241" fmla="*/ 5536158 h 12192000"/>
              <a:gd name="connsiteX242" fmla="*/ 730249 w 885825"/>
              <a:gd name="connsiteY242" fmla="*/ 5588545 h 12192000"/>
              <a:gd name="connsiteX243" fmla="*/ 744537 w 885825"/>
              <a:gd name="connsiteY243" fmla="*/ 5634583 h 12192000"/>
              <a:gd name="connsiteX244" fmla="*/ 760412 w 885825"/>
              <a:gd name="connsiteY244" fmla="*/ 5675858 h 12192000"/>
              <a:gd name="connsiteX245" fmla="*/ 779462 w 885825"/>
              <a:gd name="connsiteY245" fmla="*/ 5712371 h 12192000"/>
              <a:gd name="connsiteX246" fmla="*/ 798512 w 885825"/>
              <a:gd name="connsiteY246" fmla="*/ 5750471 h 12192000"/>
              <a:gd name="connsiteX247" fmla="*/ 817562 w 885825"/>
              <a:gd name="connsiteY247" fmla="*/ 5788571 h 12192000"/>
              <a:gd name="connsiteX248" fmla="*/ 833437 w 885825"/>
              <a:gd name="connsiteY248" fmla="*/ 5825083 h 12192000"/>
              <a:gd name="connsiteX249" fmla="*/ 849312 w 885825"/>
              <a:gd name="connsiteY249" fmla="*/ 5866358 h 12192000"/>
              <a:gd name="connsiteX250" fmla="*/ 865187 w 885825"/>
              <a:gd name="connsiteY250" fmla="*/ 5912395 h 12192000"/>
              <a:gd name="connsiteX251" fmla="*/ 876299 w 885825"/>
              <a:gd name="connsiteY251" fmla="*/ 5964783 h 12192000"/>
              <a:gd name="connsiteX252" fmla="*/ 882649 w 885825"/>
              <a:gd name="connsiteY252" fmla="*/ 6025108 h 12192000"/>
              <a:gd name="connsiteX253" fmla="*/ 885824 w 885825"/>
              <a:gd name="connsiteY253" fmla="*/ 6093370 h 12192000"/>
              <a:gd name="connsiteX254" fmla="*/ 885703 w 885825"/>
              <a:gd name="connsiteY254" fmla="*/ 6095988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885825" h="12192000">
                <a:moveTo>
                  <a:pt x="885825" y="6098626"/>
                </a:moveTo>
                <a:lnTo>
                  <a:pt x="882650" y="6166889"/>
                </a:lnTo>
                <a:lnTo>
                  <a:pt x="876300" y="6227214"/>
                </a:lnTo>
                <a:lnTo>
                  <a:pt x="865188" y="6279601"/>
                </a:lnTo>
                <a:lnTo>
                  <a:pt x="849313" y="6325639"/>
                </a:lnTo>
                <a:lnTo>
                  <a:pt x="833438" y="6366914"/>
                </a:lnTo>
                <a:lnTo>
                  <a:pt x="817563" y="6403426"/>
                </a:lnTo>
                <a:lnTo>
                  <a:pt x="798513" y="6441526"/>
                </a:lnTo>
                <a:lnTo>
                  <a:pt x="779463" y="6479626"/>
                </a:lnTo>
                <a:lnTo>
                  <a:pt x="760413" y="6516139"/>
                </a:lnTo>
                <a:lnTo>
                  <a:pt x="744538" y="6557414"/>
                </a:lnTo>
                <a:lnTo>
                  <a:pt x="730250" y="6603451"/>
                </a:lnTo>
                <a:lnTo>
                  <a:pt x="719138" y="6655839"/>
                </a:lnTo>
                <a:lnTo>
                  <a:pt x="711200" y="6716164"/>
                </a:lnTo>
                <a:lnTo>
                  <a:pt x="709613" y="6784426"/>
                </a:lnTo>
                <a:lnTo>
                  <a:pt x="711200" y="6852689"/>
                </a:lnTo>
                <a:lnTo>
                  <a:pt x="719138" y="6913014"/>
                </a:lnTo>
                <a:lnTo>
                  <a:pt x="730250" y="6965401"/>
                </a:lnTo>
                <a:lnTo>
                  <a:pt x="744538" y="7011439"/>
                </a:lnTo>
                <a:lnTo>
                  <a:pt x="760413" y="7052714"/>
                </a:lnTo>
                <a:lnTo>
                  <a:pt x="779463" y="7089226"/>
                </a:lnTo>
                <a:lnTo>
                  <a:pt x="798513" y="7127326"/>
                </a:lnTo>
                <a:lnTo>
                  <a:pt x="817563" y="7165426"/>
                </a:lnTo>
                <a:lnTo>
                  <a:pt x="833438" y="7201939"/>
                </a:lnTo>
                <a:lnTo>
                  <a:pt x="849313" y="7243214"/>
                </a:lnTo>
                <a:lnTo>
                  <a:pt x="865188" y="7289251"/>
                </a:lnTo>
                <a:lnTo>
                  <a:pt x="876300" y="7341639"/>
                </a:lnTo>
                <a:lnTo>
                  <a:pt x="882650" y="7401964"/>
                </a:lnTo>
                <a:lnTo>
                  <a:pt x="885825" y="7470226"/>
                </a:lnTo>
                <a:lnTo>
                  <a:pt x="882650" y="7538489"/>
                </a:lnTo>
                <a:lnTo>
                  <a:pt x="876300" y="7598814"/>
                </a:lnTo>
                <a:lnTo>
                  <a:pt x="865188" y="7651201"/>
                </a:lnTo>
                <a:lnTo>
                  <a:pt x="849313" y="7697239"/>
                </a:lnTo>
                <a:lnTo>
                  <a:pt x="833438" y="7738514"/>
                </a:lnTo>
                <a:lnTo>
                  <a:pt x="817563" y="7775026"/>
                </a:lnTo>
                <a:lnTo>
                  <a:pt x="798513" y="7813126"/>
                </a:lnTo>
                <a:lnTo>
                  <a:pt x="779463" y="7851226"/>
                </a:lnTo>
                <a:lnTo>
                  <a:pt x="760413" y="7887739"/>
                </a:lnTo>
                <a:lnTo>
                  <a:pt x="744538" y="7929014"/>
                </a:lnTo>
                <a:lnTo>
                  <a:pt x="730250" y="7975051"/>
                </a:lnTo>
                <a:lnTo>
                  <a:pt x="719138" y="8027439"/>
                </a:lnTo>
                <a:lnTo>
                  <a:pt x="711200" y="8087764"/>
                </a:lnTo>
                <a:lnTo>
                  <a:pt x="709613" y="8156026"/>
                </a:lnTo>
                <a:lnTo>
                  <a:pt x="711200" y="8224289"/>
                </a:lnTo>
                <a:lnTo>
                  <a:pt x="719138" y="8284614"/>
                </a:lnTo>
                <a:lnTo>
                  <a:pt x="730250" y="8337001"/>
                </a:lnTo>
                <a:lnTo>
                  <a:pt x="744538" y="8383039"/>
                </a:lnTo>
                <a:lnTo>
                  <a:pt x="760413" y="8424314"/>
                </a:lnTo>
                <a:lnTo>
                  <a:pt x="779463" y="8460826"/>
                </a:lnTo>
                <a:lnTo>
                  <a:pt x="798513" y="8498926"/>
                </a:lnTo>
                <a:lnTo>
                  <a:pt x="817563" y="8537026"/>
                </a:lnTo>
                <a:lnTo>
                  <a:pt x="833438" y="8573540"/>
                </a:lnTo>
                <a:lnTo>
                  <a:pt x="849313" y="8614814"/>
                </a:lnTo>
                <a:lnTo>
                  <a:pt x="865188" y="8660852"/>
                </a:lnTo>
                <a:lnTo>
                  <a:pt x="876300" y="8713240"/>
                </a:lnTo>
                <a:lnTo>
                  <a:pt x="882650" y="8773564"/>
                </a:lnTo>
                <a:lnTo>
                  <a:pt x="885825" y="8840240"/>
                </a:lnTo>
                <a:lnTo>
                  <a:pt x="882650" y="8910090"/>
                </a:lnTo>
                <a:lnTo>
                  <a:pt x="876300" y="8970414"/>
                </a:lnTo>
                <a:lnTo>
                  <a:pt x="865188" y="9022802"/>
                </a:lnTo>
                <a:lnTo>
                  <a:pt x="849313" y="9068840"/>
                </a:lnTo>
                <a:lnTo>
                  <a:pt x="833438" y="9110114"/>
                </a:lnTo>
                <a:lnTo>
                  <a:pt x="817563" y="9146628"/>
                </a:lnTo>
                <a:lnTo>
                  <a:pt x="798513" y="9184728"/>
                </a:lnTo>
                <a:lnTo>
                  <a:pt x="779463" y="9222828"/>
                </a:lnTo>
                <a:lnTo>
                  <a:pt x="760413" y="9259340"/>
                </a:lnTo>
                <a:lnTo>
                  <a:pt x="744538" y="9300614"/>
                </a:lnTo>
                <a:lnTo>
                  <a:pt x="730250" y="9346652"/>
                </a:lnTo>
                <a:lnTo>
                  <a:pt x="719138" y="9399040"/>
                </a:lnTo>
                <a:lnTo>
                  <a:pt x="711200" y="9459364"/>
                </a:lnTo>
                <a:lnTo>
                  <a:pt x="709613" y="9527628"/>
                </a:lnTo>
                <a:lnTo>
                  <a:pt x="711200" y="9595890"/>
                </a:lnTo>
                <a:lnTo>
                  <a:pt x="719138" y="9656214"/>
                </a:lnTo>
                <a:lnTo>
                  <a:pt x="730250" y="9708602"/>
                </a:lnTo>
                <a:lnTo>
                  <a:pt x="744538" y="9754640"/>
                </a:lnTo>
                <a:lnTo>
                  <a:pt x="760413" y="9795914"/>
                </a:lnTo>
                <a:lnTo>
                  <a:pt x="779463" y="9832428"/>
                </a:lnTo>
                <a:lnTo>
                  <a:pt x="817563" y="9908628"/>
                </a:lnTo>
                <a:lnTo>
                  <a:pt x="833438" y="9945140"/>
                </a:lnTo>
                <a:lnTo>
                  <a:pt x="849313" y="9986414"/>
                </a:lnTo>
                <a:lnTo>
                  <a:pt x="865188" y="10032452"/>
                </a:lnTo>
                <a:lnTo>
                  <a:pt x="876300" y="10084840"/>
                </a:lnTo>
                <a:lnTo>
                  <a:pt x="882650" y="10145164"/>
                </a:lnTo>
                <a:lnTo>
                  <a:pt x="885825" y="10213428"/>
                </a:lnTo>
                <a:lnTo>
                  <a:pt x="882650" y="10281690"/>
                </a:lnTo>
                <a:lnTo>
                  <a:pt x="876300" y="10342014"/>
                </a:lnTo>
                <a:lnTo>
                  <a:pt x="865188" y="10394402"/>
                </a:lnTo>
                <a:lnTo>
                  <a:pt x="849313" y="10440440"/>
                </a:lnTo>
                <a:lnTo>
                  <a:pt x="833438" y="10481714"/>
                </a:lnTo>
                <a:lnTo>
                  <a:pt x="817563" y="10518228"/>
                </a:lnTo>
                <a:lnTo>
                  <a:pt x="798513" y="10556328"/>
                </a:lnTo>
                <a:lnTo>
                  <a:pt x="779463" y="10594428"/>
                </a:lnTo>
                <a:lnTo>
                  <a:pt x="760413" y="10630940"/>
                </a:lnTo>
                <a:lnTo>
                  <a:pt x="744538" y="10672214"/>
                </a:lnTo>
                <a:lnTo>
                  <a:pt x="730250" y="10718252"/>
                </a:lnTo>
                <a:lnTo>
                  <a:pt x="719138" y="10770640"/>
                </a:lnTo>
                <a:lnTo>
                  <a:pt x="711200" y="10830964"/>
                </a:lnTo>
                <a:lnTo>
                  <a:pt x="709613" y="10899228"/>
                </a:lnTo>
                <a:lnTo>
                  <a:pt x="711200" y="10967490"/>
                </a:lnTo>
                <a:lnTo>
                  <a:pt x="719138" y="11027814"/>
                </a:lnTo>
                <a:lnTo>
                  <a:pt x="730250" y="11080202"/>
                </a:lnTo>
                <a:lnTo>
                  <a:pt x="744538" y="11126240"/>
                </a:lnTo>
                <a:lnTo>
                  <a:pt x="760413" y="11167514"/>
                </a:lnTo>
                <a:lnTo>
                  <a:pt x="779463" y="11204028"/>
                </a:lnTo>
                <a:lnTo>
                  <a:pt x="798513" y="11242128"/>
                </a:lnTo>
                <a:lnTo>
                  <a:pt x="817563" y="11280228"/>
                </a:lnTo>
                <a:lnTo>
                  <a:pt x="833438" y="11316740"/>
                </a:lnTo>
                <a:lnTo>
                  <a:pt x="849313" y="11358014"/>
                </a:lnTo>
                <a:lnTo>
                  <a:pt x="865188" y="11404052"/>
                </a:lnTo>
                <a:lnTo>
                  <a:pt x="876300" y="11456440"/>
                </a:lnTo>
                <a:lnTo>
                  <a:pt x="882650" y="11516764"/>
                </a:lnTo>
                <a:lnTo>
                  <a:pt x="885825" y="11585028"/>
                </a:lnTo>
                <a:lnTo>
                  <a:pt x="882650" y="11653290"/>
                </a:lnTo>
                <a:lnTo>
                  <a:pt x="876300" y="11713614"/>
                </a:lnTo>
                <a:lnTo>
                  <a:pt x="865188" y="11766002"/>
                </a:lnTo>
                <a:lnTo>
                  <a:pt x="849313" y="11812040"/>
                </a:lnTo>
                <a:lnTo>
                  <a:pt x="833438" y="11853314"/>
                </a:lnTo>
                <a:lnTo>
                  <a:pt x="817563" y="11889828"/>
                </a:lnTo>
                <a:lnTo>
                  <a:pt x="798513" y="11927928"/>
                </a:lnTo>
                <a:lnTo>
                  <a:pt x="779463" y="11966028"/>
                </a:lnTo>
                <a:lnTo>
                  <a:pt x="760413" y="12002540"/>
                </a:lnTo>
                <a:lnTo>
                  <a:pt x="744538" y="12043814"/>
                </a:lnTo>
                <a:lnTo>
                  <a:pt x="730250" y="12089852"/>
                </a:lnTo>
                <a:lnTo>
                  <a:pt x="719138" y="12142240"/>
                </a:lnTo>
                <a:lnTo>
                  <a:pt x="712590" y="12192000"/>
                </a:lnTo>
                <a:lnTo>
                  <a:pt x="0" y="12192000"/>
                </a:lnTo>
                <a:lnTo>
                  <a:pt x="0" y="6779170"/>
                </a:lnTo>
                <a:lnTo>
                  <a:pt x="0" y="6779170"/>
                </a:lnTo>
                <a:lnTo>
                  <a:pt x="0" y="0"/>
                </a:lnTo>
                <a:lnTo>
                  <a:pt x="712590" y="0"/>
                </a:lnTo>
                <a:lnTo>
                  <a:pt x="719137" y="49758"/>
                </a:lnTo>
                <a:lnTo>
                  <a:pt x="730249" y="102145"/>
                </a:lnTo>
                <a:lnTo>
                  <a:pt x="744537" y="148183"/>
                </a:lnTo>
                <a:lnTo>
                  <a:pt x="760412" y="189458"/>
                </a:lnTo>
                <a:lnTo>
                  <a:pt x="779462" y="225970"/>
                </a:lnTo>
                <a:lnTo>
                  <a:pt x="798512" y="264070"/>
                </a:lnTo>
                <a:lnTo>
                  <a:pt x="817562" y="302170"/>
                </a:lnTo>
                <a:lnTo>
                  <a:pt x="833437" y="338683"/>
                </a:lnTo>
                <a:lnTo>
                  <a:pt x="849312" y="379958"/>
                </a:lnTo>
                <a:lnTo>
                  <a:pt x="865187" y="425995"/>
                </a:lnTo>
                <a:lnTo>
                  <a:pt x="876299" y="478383"/>
                </a:lnTo>
                <a:lnTo>
                  <a:pt x="882649" y="538708"/>
                </a:lnTo>
                <a:lnTo>
                  <a:pt x="885824" y="606970"/>
                </a:lnTo>
                <a:lnTo>
                  <a:pt x="882649" y="675233"/>
                </a:lnTo>
                <a:lnTo>
                  <a:pt x="876299" y="735558"/>
                </a:lnTo>
                <a:lnTo>
                  <a:pt x="865187" y="787945"/>
                </a:lnTo>
                <a:lnTo>
                  <a:pt x="849312" y="833983"/>
                </a:lnTo>
                <a:lnTo>
                  <a:pt x="833437" y="875258"/>
                </a:lnTo>
                <a:lnTo>
                  <a:pt x="817562" y="911770"/>
                </a:lnTo>
                <a:lnTo>
                  <a:pt x="798512" y="949870"/>
                </a:lnTo>
                <a:lnTo>
                  <a:pt x="779462" y="987970"/>
                </a:lnTo>
                <a:lnTo>
                  <a:pt x="760412" y="1024483"/>
                </a:lnTo>
                <a:lnTo>
                  <a:pt x="744537" y="1065758"/>
                </a:lnTo>
                <a:lnTo>
                  <a:pt x="730249" y="1111795"/>
                </a:lnTo>
                <a:lnTo>
                  <a:pt x="719137" y="1164183"/>
                </a:lnTo>
                <a:lnTo>
                  <a:pt x="711199" y="1224508"/>
                </a:lnTo>
                <a:lnTo>
                  <a:pt x="709612" y="1292770"/>
                </a:lnTo>
                <a:lnTo>
                  <a:pt x="711199" y="1361033"/>
                </a:lnTo>
                <a:lnTo>
                  <a:pt x="719137" y="1421358"/>
                </a:lnTo>
                <a:lnTo>
                  <a:pt x="730249" y="1473745"/>
                </a:lnTo>
                <a:lnTo>
                  <a:pt x="744537" y="1519783"/>
                </a:lnTo>
                <a:lnTo>
                  <a:pt x="760412" y="1561058"/>
                </a:lnTo>
                <a:lnTo>
                  <a:pt x="779462" y="1597570"/>
                </a:lnTo>
                <a:lnTo>
                  <a:pt x="798512" y="1635670"/>
                </a:lnTo>
                <a:lnTo>
                  <a:pt x="817562" y="1673770"/>
                </a:lnTo>
                <a:lnTo>
                  <a:pt x="833437" y="1710283"/>
                </a:lnTo>
                <a:lnTo>
                  <a:pt x="849312" y="1751558"/>
                </a:lnTo>
                <a:lnTo>
                  <a:pt x="865187" y="1797595"/>
                </a:lnTo>
                <a:lnTo>
                  <a:pt x="876299" y="1849983"/>
                </a:lnTo>
                <a:lnTo>
                  <a:pt x="882649" y="1910308"/>
                </a:lnTo>
                <a:lnTo>
                  <a:pt x="885824" y="1978570"/>
                </a:lnTo>
                <a:lnTo>
                  <a:pt x="882649" y="2046833"/>
                </a:lnTo>
                <a:lnTo>
                  <a:pt x="876299" y="2107158"/>
                </a:lnTo>
                <a:lnTo>
                  <a:pt x="865187" y="2159545"/>
                </a:lnTo>
                <a:lnTo>
                  <a:pt x="849312" y="2205583"/>
                </a:lnTo>
                <a:lnTo>
                  <a:pt x="833437" y="2246858"/>
                </a:lnTo>
                <a:lnTo>
                  <a:pt x="817562" y="2283370"/>
                </a:lnTo>
                <a:lnTo>
                  <a:pt x="798512" y="2321470"/>
                </a:lnTo>
                <a:lnTo>
                  <a:pt x="779462" y="2359570"/>
                </a:lnTo>
                <a:lnTo>
                  <a:pt x="760412" y="2396083"/>
                </a:lnTo>
                <a:lnTo>
                  <a:pt x="744537" y="2437358"/>
                </a:lnTo>
                <a:lnTo>
                  <a:pt x="730249" y="2483395"/>
                </a:lnTo>
                <a:lnTo>
                  <a:pt x="719137" y="2535782"/>
                </a:lnTo>
                <a:lnTo>
                  <a:pt x="711199" y="2596108"/>
                </a:lnTo>
                <a:lnTo>
                  <a:pt x="709612" y="2664370"/>
                </a:lnTo>
                <a:lnTo>
                  <a:pt x="711199" y="2732633"/>
                </a:lnTo>
                <a:lnTo>
                  <a:pt x="719137" y="2792958"/>
                </a:lnTo>
                <a:lnTo>
                  <a:pt x="730249" y="2845345"/>
                </a:lnTo>
                <a:lnTo>
                  <a:pt x="744537" y="2891383"/>
                </a:lnTo>
                <a:lnTo>
                  <a:pt x="760412" y="2932658"/>
                </a:lnTo>
                <a:lnTo>
                  <a:pt x="779462" y="2969170"/>
                </a:lnTo>
                <a:lnTo>
                  <a:pt x="798512" y="3007270"/>
                </a:lnTo>
                <a:lnTo>
                  <a:pt x="817562" y="3045370"/>
                </a:lnTo>
                <a:lnTo>
                  <a:pt x="833437" y="3081883"/>
                </a:lnTo>
                <a:lnTo>
                  <a:pt x="849312" y="3123158"/>
                </a:lnTo>
                <a:lnTo>
                  <a:pt x="865187" y="3169195"/>
                </a:lnTo>
                <a:lnTo>
                  <a:pt x="876299" y="3221583"/>
                </a:lnTo>
                <a:lnTo>
                  <a:pt x="882649" y="3281908"/>
                </a:lnTo>
                <a:lnTo>
                  <a:pt x="885824" y="3348582"/>
                </a:lnTo>
                <a:lnTo>
                  <a:pt x="882649" y="3418433"/>
                </a:lnTo>
                <a:lnTo>
                  <a:pt x="876299" y="3478758"/>
                </a:lnTo>
                <a:lnTo>
                  <a:pt x="865187" y="3531145"/>
                </a:lnTo>
                <a:lnTo>
                  <a:pt x="849312" y="3577183"/>
                </a:lnTo>
                <a:lnTo>
                  <a:pt x="833437" y="3618458"/>
                </a:lnTo>
                <a:lnTo>
                  <a:pt x="817562" y="3654970"/>
                </a:lnTo>
                <a:lnTo>
                  <a:pt x="798512" y="3693070"/>
                </a:lnTo>
                <a:lnTo>
                  <a:pt x="779462" y="3731170"/>
                </a:lnTo>
                <a:lnTo>
                  <a:pt x="760412" y="3767683"/>
                </a:lnTo>
                <a:lnTo>
                  <a:pt x="744537" y="3808958"/>
                </a:lnTo>
                <a:lnTo>
                  <a:pt x="730249" y="3854995"/>
                </a:lnTo>
                <a:lnTo>
                  <a:pt x="719137" y="3907383"/>
                </a:lnTo>
                <a:lnTo>
                  <a:pt x="711199" y="3967708"/>
                </a:lnTo>
                <a:lnTo>
                  <a:pt x="709612" y="4035970"/>
                </a:lnTo>
                <a:lnTo>
                  <a:pt x="711199" y="4104233"/>
                </a:lnTo>
                <a:lnTo>
                  <a:pt x="719137" y="4164557"/>
                </a:lnTo>
                <a:lnTo>
                  <a:pt x="730249" y="4216946"/>
                </a:lnTo>
                <a:lnTo>
                  <a:pt x="744537" y="4262982"/>
                </a:lnTo>
                <a:lnTo>
                  <a:pt x="760412" y="4304258"/>
                </a:lnTo>
                <a:lnTo>
                  <a:pt x="779462" y="4340770"/>
                </a:lnTo>
                <a:lnTo>
                  <a:pt x="817562" y="4416970"/>
                </a:lnTo>
                <a:lnTo>
                  <a:pt x="833437" y="4453483"/>
                </a:lnTo>
                <a:lnTo>
                  <a:pt x="849312" y="4494758"/>
                </a:lnTo>
                <a:lnTo>
                  <a:pt x="865187" y="4540795"/>
                </a:lnTo>
                <a:lnTo>
                  <a:pt x="876299" y="4593183"/>
                </a:lnTo>
                <a:lnTo>
                  <a:pt x="882649" y="4653508"/>
                </a:lnTo>
                <a:lnTo>
                  <a:pt x="885824" y="4721770"/>
                </a:lnTo>
                <a:lnTo>
                  <a:pt x="882649" y="4790033"/>
                </a:lnTo>
                <a:lnTo>
                  <a:pt x="876299" y="4850357"/>
                </a:lnTo>
                <a:lnTo>
                  <a:pt x="865187" y="4902746"/>
                </a:lnTo>
                <a:lnTo>
                  <a:pt x="849312" y="4948782"/>
                </a:lnTo>
                <a:lnTo>
                  <a:pt x="833437" y="4990057"/>
                </a:lnTo>
                <a:lnTo>
                  <a:pt x="817562" y="5026570"/>
                </a:lnTo>
                <a:lnTo>
                  <a:pt x="798512" y="5064670"/>
                </a:lnTo>
                <a:lnTo>
                  <a:pt x="779462" y="5102770"/>
                </a:lnTo>
                <a:lnTo>
                  <a:pt x="760412" y="5139283"/>
                </a:lnTo>
                <a:lnTo>
                  <a:pt x="744537" y="5180558"/>
                </a:lnTo>
                <a:lnTo>
                  <a:pt x="730249" y="5226595"/>
                </a:lnTo>
                <a:lnTo>
                  <a:pt x="719137" y="5278983"/>
                </a:lnTo>
                <a:lnTo>
                  <a:pt x="711199" y="5339307"/>
                </a:lnTo>
                <a:lnTo>
                  <a:pt x="709612" y="5407570"/>
                </a:lnTo>
                <a:lnTo>
                  <a:pt x="711199" y="5475833"/>
                </a:lnTo>
                <a:lnTo>
                  <a:pt x="719137" y="5536158"/>
                </a:lnTo>
                <a:lnTo>
                  <a:pt x="730249" y="5588545"/>
                </a:lnTo>
                <a:lnTo>
                  <a:pt x="744537" y="5634583"/>
                </a:lnTo>
                <a:lnTo>
                  <a:pt x="760412" y="5675858"/>
                </a:lnTo>
                <a:lnTo>
                  <a:pt x="779462" y="5712371"/>
                </a:lnTo>
                <a:lnTo>
                  <a:pt x="798512" y="5750471"/>
                </a:lnTo>
                <a:lnTo>
                  <a:pt x="817562" y="5788571"/>
                </a:lnTo>
                <a:lnTo>
                  <a:pt x="833437" y="5825083"/>
                </a:lnTo>
                <a:lnTo>
                  <a:pt x="849312" y="5866358"/>
                </a:lnTo>
                <a:lnTo>
                  <a:pt x="865187" y="5912395"/>
                </a:lnTo>
                <a:lnTo>
                  <a:pt x="876299" y="5964783"/>
                </a:lnTo>
                <a:lnTo>
                  <a:pt x="882649" y="6025108"/>
                </a:lnTo>
                <a:lnTo>
                  <a:pt x="885824" y="6093370"/>
                </a:lnTo>
                <a:lnTo>
                  <a:pt x="885703" y="6095988"/>
                </a:lnTo>
                <a:close/>
              </a:path>
            </a:pathLst>
          </a:custGeom>
          <a:solidFill>
            <a:schemeClr val="tx2"/>
          </a:solidFill>
          <a:ln w="0">
            <a:noFill/>
            <a:prstDash val="solid"/>
            <a:round/>
            <a:headEnd/>
            <a:tailEnd/>
          </a:ln>
        </p:spPr>
      </p:sp>
      <p:grpSp>
        <p:nvGrpSpPr>
          <p:cNvPr id="5" name="Group 4">
            <a:extLst>
              <a:ext uri="{FF2B5EF4-FFF2-40B4-BE49-F238E27FC236}">
                <a16:creationId xmlns:a16="http://schemas.microsoft.com/office/drawing/2014/main" id="{B40D8E0C-7560-5F85-453E-4A9F46A7960D}"/>
              </a:ext>
            </a:extLst>
          </p:cNvPr>
          <p:cNvGrpSpPr/>
          <p:nvPr/>
        </p:nvGrpSpPr>
        <p:grpSpPr>
          <a:xfrm>
            <a:off x="5238466" y="926286"/>
            <a:ext cx="1744200" cy="327240"/>
            <a:chOff x="5238466" y="926286"/>
            <a:chExt cx="1744200" cy="32724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9E71951-E3A8-13B2-7BE2-0E444237536C}"/>
                    </a:ext>
                  </a:extLst>
                </p14:cNvPr>
                <p14:cNvContentPartPr/>
                <p14:nvPr/>
              </p14:nvContentPartPr>
              <p14:xfrm>
                <a:off x="5294626" y="1028166"/>
                <a:ext cx="1688040" cy="225360"/>
              </p14:xfrm>
            </p:contentPart>
          </mc:Choice>
          <mc:Fallback xmlns="">
            <p:pic>
              <p:nvPicPr>
                <p:cNvPr id="3" name="Ink 2">
                  <a:extLst>
                    <a:ext uri="{FF2B5EF4-FFF2-40B4-BE49-F238E27FC236}">
                      <a16:creationId xmlns:a16="http://schemas.microsoft.com/office/drawing/2014/main" id="{A9E71951-E3A8-13B2-7BE2-0E444237536C}"/>
                    </a:ext>
                  </a:extLst>
                </p:cNvPr>
                <p:cNvPicPr/>
                <p:nvPr/>
              </p:nvPicPr>
              <p:blipFill>
                <a:blip r:embed="rId5"/>
                <a:stretch>
                  <a:fillRect/>
                </a:stretch>
              </p:blipFill>
              <p:spPr>
                <a:xfrm>
                  <a:off x="5285626" y="1019166"/>
                  <a:ext cx="17056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C3FD52D7-C70E-769C-A2BB-12D332C2B8C2}"/>
                    </a:ext>
                  </a:extLst>
                </p14:cNvPr>
                <p14:cNvContentPartPr/>
                <p14:nvPr/>
              </p14:nvContentPartPr>
              <p14:xfrm>
                <a:off x="5238466" y="926286"/>
                <a:ext cx="385560" cy="270360"/>
              </p14:xfrm>
            </p:contentPart>
          </mc:Choice>
          <mc:Fallback xmlns="">
            <p:pic>
              <p:nvPicPr>
                <p:cNvPr id="4" name="Ink 3">
                  <a:extLst>
                    <a:ext uri="{FF2B5EF4-FFF2-40B4-BE49-F238E27FC236}">
                      <a16:creationId xmlns:a16="http://schemas.microsoft.com/office/drawing/2014/main" id="{C3FD52D7-C70E-769C-A2BB-12D332C2B8C2}"/>
                    </a:ext>
                  </a:extLst>
                </p:cNvPr>
                <p:cNvPicPr/>
                <p:nvPr/>
              </p:nvPicPr>
              <p:blipFill>
                <a:blip r:embed="rId7"/>
                <a:stretch>
                  <a:fillRect/>
                </a:stretch>
              </p:blipFill>
              <p:spPr>
                <a:xfrm>
                  <a:off x="5229826" y="917646"/>
                  <a:ext cx="403200" cy="288000"/>
                </a:xfrm>
                <a:prstGeom prst="rect">
                  <a:avLst/>
                </a:prstGeom>
              </p:spPr>
            </p:pic>
          </mc:Fallback>
        </mc:AlternateContent>
      </p:grpSp>
      <p:sp>
        <p:nvSpPr>
          <p:cNvPr id="6" name="TextBox 5">
            <a:extLst>
              <a:ext uri="{FF2B5EF4-FFF2-40B4-BE49-F238E27FC236}">
                <a16:creationId xmlns:a16="http://schemas.microsoft.com/office/drawing/2014/main" id="{F1CD0726-1CDD-416B-5254-25D2C30DB6AC}"/>
              </a:ext>
            </a:extLst>
          </p:cNvPr>
          <p:cNvSpPr txBox="1"/>
          <p:nvPr/>
        </p:nvSpPr>
        <p:spPr>
          <a:xfrm>
            <a:off x="6221126" y="1358362"/>
            <a:ext cx="5266185" cy="923330"/>
          </a:xfrm>
          <a:prstGeom prst="rect">
            <a:avLst/>
          </a:prstGeom>
          <a:noFill/>
        </p:spPr>
        <p:txBody>
          <a:bodyPr wrap="none" rtlCol="0">
            <a:spAutoFit/>
          </a:bodyPr>
          <a:lstStyle/>
          <a:p>
            <a:r>
              <a:rPr lang="en-US" sz="1800" b="1" dirty="0">
                <a:solidFill>
                  <a:srgbClr val="636363"/>
                </a:solidFill>
                <a:effectLst/>
                <a:latin typeface="Humanist521BT"/>
              </a:rPr>
              <a:t>Content for the cloud </a:t>
            </a:r>
            <a:r>
              <a:rPr lang="en-US" sz="1800" b="1" dirty="0" err="1">
                <a:solidFill>
                  <a:srgbClr val="636363"/>
                </a:solidFill>
                <a:effectLst/>
                <a:latin typeface="Humanist521BT"/>
              </a:rPr>
              <a:t>init</a:t>
            </a:r>
            <a:r>
              <a:rPr lang="en-US" sz="1800" b="1" dirty="0">
                <a:solidFill>
                  <a:srgbClr val="636363"/>
                </a:solidFill>
                <a:effectLst/>
                <a:latin typeface="Humanist521BT"/>
              </a:rPr>
              <a:t> configuration comes from a</a:t>
            </a:r>
          </a:p>
          <a:p>
            <a:r>
              <a:rPr lang="en-US" sz="1800" b="1" dirty="0">
                <a:solidFill>
                  <a:srgbClr val="636363"/>
                </a:solidFill>
                <a:effectLst/>
                <a:latin typeface="Humanist521BT"/>
              </a:rPr>
              <a:t> template file. </a:t>
            </a:r>
            <a:endParaRPr lang="en-US" dirty="0"/>
          </a:p>
          <a:p>
            <a:endParaRPr lang="en-VN" dirty="0"/>
          </a:p>
        </p:txBody>
      </p:sp>
      <p:pic>
        <p:nvPicPr>
          <p:cNvPr id="8" name="Picture 7">
            <a:extLst>
              <a:ext uri="{FF2B5EF4-FFF2-40B4-BE49-F238E27FC236}">
                <a16:creationId xmlns:a16="http://schemas.microsoft.com/office/drawing/2014/main" id="{5598D768-EB6D-3697-AD61-AF1F610A7F11}"/>
              </a:ext>
            </a:extLst>
          </p:cNvPr>
          <p:cNvPicPr>
            <a:picLocks noChangeAspect="1"/>
          </p:cNvPicPr>
          <p:nvPr/>
        </p:nvPicPr>
        <p:blipFill>
          <a:blip r:embed="rId8"/>
          <a:stretch>
            <a:fillRect/>
          </a:stretch>
        </p:blipFill>
        <p:spPr>
          <a:xfrm>
            <a:off x="6040739" y="3115458"/>
            <a:ext cx="4339479" cy="2458027"/>
          </a:xfrm>
          <a:prstGeom prst="rect">
            <a:avLst/>
          </a:prstGeom>
        </p:spPr>
      </p:pic>
    </p:spTree>
    <p:extLst>
      <p:ext uri="{BB962C8B-B14F-4D97-AF65-F5344CB8AC3E}">
        <p14:creationId xmlns:p14="http://schemas.microsoft.com/office/powerpoint/2010/main" val="2755720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C0B420-97B3-5C55-B406-F1BB60477273}"/>
              </a:ext>
            </a:extLst>
          </p:cNvPr>
          <p:cNvSpPr txBox="1"/>
          <p:nvPr/>
        </p:nvSpPr>
        <p:spPr>
          <a:xfrm>
            <a:off x="1187450" y="298450"/>
            <a:ext cx="10589887" cy="923330"/>
          </a:xfrm>
          <a:prstGeom prst="rect">
            <a:avLst/>
          </a:prstGeom>
          <a:noFill/>
        </p:spPr>
        <p:txBody>
          <a:bodyPr wrap="none" rtlCol="0">
            <a:spAutoFit/>
          </a:bodyPr>
          <a:lstStyle/>
          <a:p>
            <a:r>
              <a:rPr lang="en-US" sz="1800" dirty="0">
                <a:solidFill>
                  <a:srgbClr val="232323"/>
                </a:solidFill>
                <a:effectLst/>
                <a:latin typeface="NewBaskerville"/>
              </a:rPr>
              <a:t>Finally, the output of the module is </a:t>
            </a:r>
            <a:r>
              <a:rPr lang="en-US" sz="1800" dirty="0" err="1">
                <a:solidFill>
                  <a:srgbClr val="232323"/>
                </a:solidFill>
                <a:effectLst/>
                <a:latin typeface="Courier" panose="02070309020205020404" pitchFamily="49" charset="0"/>
              </a:rPr>
              <a:t>lb_dns_name</a:t>
            </a:r>
            <a:r>
              <a:rPr lang="en-US" sz="1800" dirty="0">
                <a:solidFill>
                  <a:srgbClr val="232323"/>
                </a:solidFill>
                <a:effectLst/>
                <a:latin typeface="NewBaskerville"/>
              </a:rPr>
              <a:t>. </a:t>
            </a:r>
          </a:p>
          <a:p>
            <a:r>
              <a:rPr lang="en-US" sz="1800" dirty="0">
                <a:solidFill>
                  <a:srgbClr val="232323"/>
                </a:solidFill>
                <a:effectLst/>
                <a:latin typeface="NewBaskerville"/>
              </a:rPr>
              <a:t>This output is bubbled up to the root module and simply makes it easier to find the DNS name after deploying. </a:t>
            </a:r>
            <a:endParaRPr lang="en-US" dirty="0"/>
          </a:p>
          <a:p>
            <a:endParaRPr lang="en-VN" dirty="0"/>
          </a:p>
        </p:txBody>
      </p:sp>
      <p:sp>
        <p:nvSpPr>
          <p:cNvPr id="3" name="TextBox 2">
            <a:extLst>
              <a:ext uri="{FF2B5EF4-FFF2-40B4-BE49-F238E27FC236}">
                <a16:creationId xmlns:a16="http://schemas.microsoft.com/office/drawing/2014/main" id="{F5CBF3AA-4122-85F7-F869-D09A9EECB1B2}"/>
              </a:ext>
            </a:extLst>
          </p:cNvPr>
          <p:cNvSpPr txBox="1"/>
          <p:nvPr/>
        </p:nvSpPr>
        <p:spPr>
          <a:xfrm>
            <a:off x="1187450" y="3041650"/>
            <a:ext cx="7527830" cy="646331"/>
          </a:xfrm>
          <a:prstGeom prst="rect">
            <a:avLst/>
          </a:prstGeom>
          <a:noFill/>
        </p:spPr>
        <p:txBody>
          <a:bodyPr wrap="none" rtlCol="0">
            <a:spAutoFit/>
          </a:bodyPr>
          <a:lstStyle/>
          <a:p>
            <a:r>
              <a:rPr lang="en-US" sz="1800" dirty="0">
                <a:solidFill>
                  <a:srgbClr val="232323"/>
                </a:solidFill>
                <a:effectLst/>
                <a:latin typeface="NewBaskerville"/>
              </a:rPr>
              <a:t>We also have to update the root module to include a reference to this output. </a:t>
            </a:r>
            <a:endParaRPr lang="en-US" dirty="0"/>
          </a:p>
          <a:p>
            <a:endParaRPr lang="en-VN" dirty="0"/>
          </a:p>
        </p:txBody>
      </p:sp>
      <p:pic>
        <p:nvPicPr>
          <p:cNvPr id="5" name="Picture 4">
            <a:extLst>
              <a:ext uri="{FF2B5EF4-FFF2-40B4-BE49-F238E27FC236}">
                <a16:creationId xmlns:a16="http://schemas.microsoft.com/office/drawing/2014/main" id="{143BC192-A6CA-C9B1-7937-CD2141BEE2B6}"/>
              </a:ext>
            </a:extLst>
          </p:cNvPr>
          <p:cNvPicPr>
            <a:picLocks noChangeAspect="1"/>
          </p:cNvPicPr>
          <p:nvPr/>
        </p:nvPicPr>
        <p:blipFill>
          <a:blip r:embed="rId2"/>
          <a:stretch>
            <a:fillRect/>
          </a:stretch>
        </p:blipFill>
        <p:spPr>
          <a:xfrm>
            <a:off x="2101850" y="1148676"/>
            <a:ext cx="5461833" cy="1438870"/>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45085A6E-61EB-EDD4-38DA-9EF698EC3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850" y="3803650"/>
            <a:ext cx="5181600" cy="2257904"/>
          </a:xfrm>
          <a:prstGeom prst="rect">
            <a:avLst/>
          </a:prstGeom>
        </p:spPr>
      </p:pic>
    </p:spTree>
    <p:extLst>
      <p:ext uri="{BB962C8B-B14F-4D97-AF65-F5344CB8AC3E}">
        <p14:creationId xmlns:p14="http://schemas.microsoft.com/office/powerpoint/2010/main" val="452360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2" name="Rectangle 21">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4" name="Rectangle 23">
            <a:extLst>
              <a:ext uri="{FF2B5EF4-FFF2-40B4-BE49-F238E27FC236}">
                <a16:creationId xmlns:a16="http://schemas.microsoft.com/office/drawing/2014/main" id="{1D21332B-FE15-41A6-8919-8563A89EA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3300"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extBox 1">
            <a:extLst>
              <a:ext uri="{FF2B5EF4-FFF2-40B4-BE49-F238E27FC236}">
                <a16:creationId xmlns:a16="http://schemas.microsoft.com/office/drawing/2014/main" id="{83B8753D-8003-F6EB-5D49-F66FE595DBF7}"/>
              </a:ext>
            </a:extLst>
          </p:cNvPr>
          <p:cNvSpPr txBox="1"/>
          <p:nvPr/>
        </p:nvSpPr>
        <p:spPr>
          <a:xfrm>
            <a:off x="1049264" y="3817859"/>
            <a:ext cx="10334771" cy="1895747"/>
          </a:xfrm>
          <a:prstGeom prst="rect">
            <a:avLst/>
          </a:prstGeom>
        </p:spPr>
        <p:txBody>
          <a:bodyPr vert="horz" lIns="91440" tIns="45720" rIns="91440" bIns="45720" rtlCol="0" anchor="t">
            <a:normAutofit/>
          </a:bodyPr>
          <a:lstStyle/>
          <a:p>
            <a:pPr indent="-228600" algn="ctr" defTabSz="914400">
              <a:lnSpc>
                <a:spcPct val="90000"/>
              </a:lnSpc>
              <a:spcBef>
                <a:spcPct val="0"/>
              </a:spcBef>
              <a:spcAft>
                <a:spcPts val="600"/>
              </a:spcAft>
              <a:buClr>
                <a:schemeClr val="tx2"/>
              </a:buClr>
            </a:pPr>
            <a:r>
              <a:rPr lang="en-US" sz="6200" cap="all" spc="800">
                <a:solidFill>
                  <a:schemeClr val="tx2"/>
                </a:solidFill>
                <a:latin typeface="+mj-lt"/>
                <a:ea typeface="+mj-ea"/>
                <a:cs typeface="+mj-cs"/>
              </a:rPr>
              <a:t>Deploying the web application </a:t>
            </a:r>
          </a:p>
        </p:txBody>
      </p:sp>
      <p:sp>
        <p:nvSpPr>
          <p:cNvPr id="26" name="Freeform 6">
            <a:extLst>
              <a:ext uri="{FF2B5EF4-FFF2-40B4-BE49-F238E27FC236}">
                <a16:creationId xmlns:a16="http://schemas.microsoft.com/office/drawing/2014/main" id="{439F6CA3-780D-4C3A-A889-C705E7E7D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pic>
        <p:nvPicPr>
          <p:cNvPr id="17" name="Graphic 16" descr="Web Design">
            <a:extLst>
              <a:ext uri="{FF2B5EF4-FFF2-40B4-BE49-F238E27FC236}">
                <a16:creationId xmlns:a16="http://schemas.microsoft.com/office/drawing/2014/main" id="{24A647E1-9474-1A40-DF24-D7C98F0B33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47585" y="960723"/>
            <a:ext cx="2538129" cy="2538129"/>
          </a:xfrm>
          <a:prstGeom prst="rect">
            <a:avLst/>
          </a:prstGeom>
        </p:spPr>
      </p:pic>
      <p:sp>
        <p:nvSpPr>
          <p:cNvPr id="28" name="Rectangle 27">
            <a:extLst>
              <a:ext uri="{FF2B5EF4-FFF2-40B4-BE49-F238E27FC236}">
                <a16:creationId xmlns:a16="http://schemas.microsoft.com/office/drawing/2014/main" id="{E6335BA4-3C40-424B-A885-29B1007B8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636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0" name="Rectangle 9">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3300"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698064" y="0"/>
            <a:ext cx="4735236" cy="69977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pic>
        <p:nvPicPr>
          <p:cNvPr id="3" name="Picture 2">
            <a:extLst>
              <a:ext uri="{FF2B5EF4-FFF2-40B4-BE49-F238E27FC236}">
                <a16:creationId xmlns:a16="http://schemas.microsoft.com/office/drawing/2014/main" id="{74424628-B30D-DFEE-B823-D39B6CD48D6E}"/>
              </a:ext>
            </a:extLst>
          </p:cNvPr>
          <p:cNvPicPr>
            <a:picLocks noChangeAspect="1"/>
          </p:cNvPicPr>
          <p:nvPr/>
        </p:nvPicPr>
        <p:blipFill>
          <a:blip r:embed="rId3"/>
          <a:stretch>
            <a:fillRect/>
          </a:stretch>
        </p:blipFill>
        <p:spPr>
          <a:xfrm>
            <a:off x="482387" y="1974850"/>
            <a:ext cx="7006251" cy="2417156"/>
          </a:xfrm>
          <a:prstGeom prst="rect">
            <a:avLst/>
          </a:prstGeom>
        </p:spPr>
      </p:pic>
      <p:sp>
        <p:nvSpPr>
          <p:cNvPr id="2" name="TextBox 1">
            <a:extLst>
              <a:ext uri="{FF2B5EF4-FFF2-40B4-BE49-F238E27FC236}">
                <a16:creationId xmlns:a16="http://schemas.microsoft.com/office/drawing/2014/main" id="{C42D8FC7-D236-0747-C83E-C99E0E5B93E2}"/>
              </a:ext>
            </a:extLst>
          </p:cNvPr>
          <p:cNvSpPr txBox="1"/>
          <p:nvPr/>
        </p:nvSpPr>
        <p:spPr>
          <a:xfrm>
            <a:off x="8504377" y="1688779"/>
            <a:ext cx="3151841" cy="4310583"/>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sz="1600">
                <a:solidFill>
                  <a:schemeClr val="bg1"/>
                </a:solidFill>
                <a:effectLst/>
              </a:rPr>
              <a:t>At this point, we’re ready to deploy the web application into AWS. </a:t>
            </a:r>
          </a:p>
          <a:p>
            <a:pPr indent="-228600" defTabSz="914400">
              <a:lnSpc>
                <a:spcPct val="110000"/>
              </a:lnSpc>
              <a:spcBef>
                <a:spcPts val="700"/>
              </a:spcBef>
              <a:buClr>
                <a:schemeClr val="tx2"/>
              </a:buClr>
            </a:pPr>
            <a:r>
              <a:rPr lang="en-US" sz="1600">
                <a:solidFill>
                  <a:schemeClr val="bg1"/>
                </a:solidFill>
                <a:effectLst/>
              </a:rPr>
              <a:t>Change into the root module directory, and run terraform init followed by </a:t>
            </a:r>
          </a:p>
          <a:p>
            <a:pPr indent="-228600" defTabSz="914400">
              <a:lnSpc>
                <a:spcPct val="110000"/>
              </a:lnSpc>
              <a:spcBef>
                <a:spcPts val="700"/>
              </a:spcBef>
              <a:buClr>
                <a:schemeClr val="tx2"/>
              </a:buClr>
            </a:pPr>
            <a:r>
              <a:rPr lang="en-US" sz="1600">
                <a:solidFill>
                  <a:schemeClr val="bg1"/>
                </a:solidFill>
                <a:effectLst/>
              </a:rPr>
              <a:t>terraform apply - auto-approve. After waiting ~10–15 minutes </a:t>
            </a:r>
          </a:p>
          <a:p>
            <a:pPr indent="-228600" defTabSz="914400">
              <a:lnSpc>
                <a:spcPct val="110000"/>
              </a:lnSpc>
              <a:spcBef>
                <a:spcPts val="700"/>
              </a:spcBef>
              <a:buClr>
                <a:schemeClr val="tx2"/>
              </a:buClr>
            </a:pPr>
            <a:r>
              <a:rPr lang="en-US" sz="1600">
                <a:solidFill>
                  <a:schemeClr val="bg1"/>
                </a:solidFill>
                <a:effectLst/>
              </a:rPr>
              <a:t>(it takes a while for VPC and EC2 resources to be created), the tail of your output will be something like this: </a:t>
            </a:r>
            <a:endParaRPr lang="en-US" sz="1600">
              <a:solidFill>
                <a:schemeClr val="bg1"/>
              </a:solidFill>
            </a:endParaRPr>
          </a:p>
          <a:p>
            <a:pPr indent="-228600" defTabSz="914400">
              <a:lnSpc>
                <a:spcPct val="110000"/>
              </a:lnSpc>
              <a:spcBef>
                <a:spcPts val="700"/>
              </a:spcBef>
              <a:buClr>
                <a:schemeClr val="tx2"/>
              </a:buClr>
            </a:pPr>
            <a:endParaRPr lang="en-US" sz="1600">
              <a:solidFill>
                <a:schemeClr val="bg1"/>
              </a:solidFill>
            </a:endParaRPr>
          </a:p>
        </p:txBody>
      </p:sp>
    </p:spTree>
    <p:extLst>
      <p:ext uri="{BB962C8B-B14F-4D97-AF65-F5344CB8AC3E}">
        <p14:creationId xmlns:p14="http://schemas.microsoft.com/office/powerpoint/2010/main" val="328558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7C6890-68B1-165C-51F7-AC7581CCA93E}"/>
              </a:ext>
            </a:extLst>
          </p:cNvPr>
          <p:cNvSpPr txBox="1"/>
          <p:nvPr/>
        </p:nvSpPr>
        <p:spPr>
          <a:xfrm>
            <a:off x="1409075" y="584616"/>
            <a:ext cx="9130705" cy="646331"/>
          </a:xfrm>
          <a:prstGeom prst="rect">
            <a:avLst/>
          </a:prstGeom>
          <a:noFill/>
        </p:spPr>
        <p:txBody>
          <a:bodyPr wrap="none" rtlCol="0">
            <a:spAutoFit/>
          </a:bodyPr>
          <a:lstStyle/>
          <a:p>
            <a:r>
              <a:rPr lang="en-US" sz="1800" dirty="0">
                <a:solidFill>
                  <a:srgbClr val="232323"/>
                </a:solidFill>
                <a:effectLst/>
                <a:latin typeface="NewBaskerville"/>
              </a:rPr>
              <a:t>copy the value of </a:t>
            </a:r>
            <a:r>
              <a:rPr lang="en-US" sz="1800" dirty="0" err="1">
                <a:solidFill>
                  <a:srgbClr val="232323"/>
                </a:solidFill>
                <a:effectLst/>
                <a:latin typeface="Courier" panose="02070309020205020404" pitchFamily="49" charset="0"/>
              </a:rPr>
              <a:t>lb_dns_name</a:t>
            </a:r>
            <a:r>
              <a:rPr lang="en-US" sz="1800" dirty="0">
                <a:solidFill>
                  <a:srgbClr val="232323"/>
                </a:solidFill>
                <a:effectLst/>
                <a:latin typeface="Courier" panose="02070309020205020404" pitchFamily="49" charset="0"/>
              </a:rPr>
              <a:t> </a:t>
            </a:r>
            <a:r>
              <a:rPr lang="en-US" sz="1800" dirty="0">
                <a:solidFill>
                  <a:srgbClr val="232323"/>
                </a:solidFill>
                <a:effectLst/>
                <a:latin typeface="NewBaskerville"/>
              </a:rPr>
              <a:t>into your web browser of choice to navigate to the website. </a:t>
            </a:r>
            <a:endParaRPr lang="en-US" dirty="0"/>
          </a:p>
          <a:p>
            <a:endParaRPr lang="en-VN" dirty="0"/>
          </a:p>
        </p:txBody>
      </p:sp>
      <p:pic>
        <p:nvPicPr>
          <p:cNvPr id="3" name="Picture 2">
            <a:extLst>
              <a:ext uri="{FF2B5EF4-FFF2-40B4-BE49-F238E27FC236}">
                <a16:creationId xmlns:a16="http://schemas.microsoft.com/office/drawing/2014/main" id="{D6711DB8-F0E6-5DE0-EA3F-EF904E79DDA9}"/>
              </a:ext>
            </a:extLst>
          </p:cNvPr>
          <p:cNvPicPr>
            <a:picLocks noChangeAspect="1"/>
          </p:cNvPicPr>
          <p:nvPr/>
        </p:nvPicPr>
        <p:blipFill>
          <a:blip r:embed="rId2"/>
          <a:stretch>
            <a:fillRect/>
          </a:stretch>
        </p:blipFill>
        <p:spPr>
          <a:xfrm>
            <a:off x="997753" y="1230947"/>
            <a:ext cx="10828835" cy="2374900"/>
          </a:xfrm>
          <a:prstGeom prst="rect">
            <a:avLst/>
          </a:prstGeom>
        </p:spPr>
      </p:pic>
    </p:spTree>
    <p:extLst>
      <p:ext uri="{BB962C8B-B14F-4D97-AF65-F5344CB8AC3E}">
        <p14:creationId xmlns:p14="http://schemas.microsoft.com/office/powerpoint/2010/main" val="3972315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alpha val="91382"/>
          </a:schemeClr>
        </a:solidFill>
        <a:effectLst/>
      </p:bgPr>
    </p:bg>
    <p:spTree>
      <p:nvGrpSpPr>
        <p:cNvPr id="1" name=""/>
        <p:cNvGrpSpPr/>
        <p:nvPr/>
      </p:nvGrpSpPr>
      <p:grpSpPr>
        <a:xfrm>
          <a:off x="0" y="0"/>
          <a:ext cx="0" cy="0"/>
          <a:chOff x="0" y="0"/>
          <a:chExt cx="0" cy="0"/>
        </a:xfrm>
      </p:grpSpPr>
      <p:sp>
        <p:nvSpPr>
          <p:cNvPr id="3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40" name="Rectangle 23">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25">
            <a:extLst>
              <a:ext uri="{FF2B5EF4-FFF2-40B4-BE49-F238E27FC236}">
                <a16:creationId xmlns:a16="http://schemas.microsoft.com/office/drawing/2014/main" id="{28FFBEEC-E1D5-4133-8566-2A59DDB17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30874" y="0"/>
            <a:ext cx="7702426"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B819572-A914-D7AA-CB2A-C2DA84F87A4E}"/>
              </a:ext>
            </a:extLst>
          </p:cNvPr>
          <p:cNvSpPr txBox="1"/>
          <p:nvPr/>
        </p:nvSpPr>
        <p:spPr>
          <a:xfrm>
            <a:off x="5784165" y="970780"/>
            <a:ext cx="5991984" cy="474910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9000" b="1" cap="all" spc="800" dirty="0">
                <a:solidFill>
                  <a:srgbClr val="2A1A00"/>
                </a:solidFill>
                <a:latin typeface="+mj-lt"/>
                <a:ea typeface="+mj-ea"/>
                <a:cs typeface="+mj-cs"/>
              </a:rPr>
              <a:t>Clean up </a:t>
            </a:r>
            <a:endParaRPr lang="en-US" sz="9000" b="1" i="0" cap="all" spc="800" dirty="0">
              <a:solidFill>
                <a:srgbClr val="2A1A00"/>
              </a:solidFill>
              <a:effectLst/>
              <a:latin typeface="+mj-lt"/>
              <a:ea typeface="+mj-ea"/>
              <a:cs typeface="+mj-cs"/>
            </a:endParaRPr>
          </a:p>
        </p:txBody>
      </p:sp>
      <p:sp>
        <p:nvSpPr>
          <p:cNvPr id="42" name="Freeform 14">
            <a:extLst>
              <a:ext uri="{FF2B5EF4-FFF2-40B4-BE49-F238E27FC236}">
                <a16:creationId xmlns:a16="http://schemas.microsoft.com/office/drawing/2014/main" id="{E8EFDFFA-99D1-4010-8BB3-F3C338EC0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5387068" cy="69977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bg1"/>
          </a:solidFill>
          <a:ln w="0">
            <a:noFill/>
            <a:prstDash val="solid"/>
            <a:round/>
            <a:headEnd/>
            <a:tailEnd/>
          </a:ln>
        </p:spPr>
      </p:sp>
      <p:pic>
        <p:nvPicPr>
          <p:cNvPr id="19" name="Graphic 18" descr="Mop and bucket">
            <a:extLst>
              <a:ext uri="{FF2B5EF4-FFF2-40B4-BE49-F238E27FC236}">
                <a16:creationId xmlns:a16="http://schemas.microsoft.com/office/drawing/2014/main" id="{A2FED95E-233B-EFA4-E2EE-E0603F85D6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5963" y="1463514"/>
            <a:ext cx="4074668" cy="4074668"/>
          </a:xfrm>
          <a:prstGeom prst="rect">
            <a:avLst/>
          </a:prstGeom>
        </p:spPr>
      </p:pic>
      <p:sp>
        <p:nvSpPr>
          <p:cNvPr id="2" name="TextBox 1">
            <a:extLst>
              <a:ext uri="{FF2B5EF4-FFF2-40B4-BE49-F238E27FC236}">
                <a16:creationId xmlns:a16="http://schemas.microsoft.com/office/drawing/2014/main" id="{08FD8C93-A094-7DCC-5083-5639C87A3459}"/>
              </a:ext>
            </a:extLst>
          </p:cNvPr>
          <p:cNvSpPr txBox="1"/>
          <p:nvPr/>
        </p:nvSpPr>
        <p:spPr>
          <a:xfrm>
            <a:off x="1258405" y="83727"/>
            <a:ext cx="7708206" cy="494870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endParaRPr lang="en-US" sz="9000" spc="800" dirty="0">
              <a:solidFill>
                <a:schemeClr val="tx2"/>
              </a:solidFill>
              <a:ea typeface="+mj-ea"/>
              <a:cs typeface="+mj-cs"/>
            </a:endParaRPr>
          </a:p>
        </p:txBody>
      </p:sp>
      <p:sp>
        <p:nvSpPr>
          <p:cNvPr id="3" name="TextBox 2">
            <a:extLst>
              <a:ext uri="{FF2B5EF4-FFF2-40B4-BE49-F238E27FC236}">
                <a16:creationId xmlns:a16="http://schemas.microsoft.com/office/drawing/2014/main" id="{5CD5F557-5A6A-A32C-C13E-540736A396A1}"/>
              </a:ext>
            </a:extLst>
          </p:cNvPr>
          <p:cNvSpPr txBox="1"/>
          <p:nvPr/>
        </p:nvSpPr>
        <p:spPr>
          <a:xfrm>
            <a:off x="5001658" y="3822853"/>
            <a:ext cx="184731" cy="369332"/>
          </a:xfrm>
          <a:prstGeom prst="rect">
            <a:avLst/>
          </a:prstGeom>
          <a:noFill/>
        </p:spPr>
        <p:txBody>
          <a:bodyPr wrap="none" rtlCol="0">
            <a:spAutoFit/>
          </a:bodyPr>
          <a:lstStyle/>
          <a:p>
            <a:endParaRPr lang="en-VN"/>
          </a:p>
        </p:txBody>
      </p:sp>
    </p:spTree>
    <p:extLst>
      <p:ext uri="{BB962C8B-B14F-4D97-AF65-F5344CB8AC3E}">
        <p14:creationId xmlns:p14="http://schemas.microsoft.com/office/powerpoint/2010/main" val="6537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1" name="Rectangle 20">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1EC9655A-E424-8A92-F498-909F22E89907}"/>
              </a:ext>
            </a:extLst>
          </p:cNvPr>
          <p:cNvSpPr txBox="1"/>
          <p:nvPr/>
        </p:nvSpPr>
        <p:spPr>
          <a:xfrm>
            <a:off x="1301150" y="1365250"/>
            <a:ext cx="9275002" cy="3666794"/>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b="0" i="0" dirty="0">
                <a:effectLst/>
              </a:rPr>
              <a:t>Because AWS resources usually cost money, we might want to remove them after we’re done </a:t>
            </a:r>
          </a:p>
          <a:p>
            <a:pPr indent="-228600" defTabSz="914400">
              <a:lnSpc>
                <a:spcPct val="110000"/>
              </a:lnSpc>
              <a:spcBef>
                <a:spcPts val="700"/>
              </a:spcBef>
              <a:buClr>
                <a:schemeClr val="tx2"/>
              </a:buClr>
            </a:pPr>
            <a:r>
              <a:rPr lang="en-US" b="0" i="0" dirty="0">
                <a:effectLst/>
              </a:rPr>
              <a:t>with testing. To do that, use the terraform destroy command and confirm with </a:t>
            </a:r>
            <a:r>
              <a:rPr lang="en-US" b="1" i="0" dirty="0">
                <a:effectLst/>
              </a:rPr>
              <a:t>"yes"</a:t>
            </a:r>
            <a:endParaRPr lang="en-US" dirty="0"/>
          </a:p>
        </p:txBody>
      </p:sp>
      <p:pic>
        <p:nvPicPr>
          <p:cNvPr id="3" name="Picture 2">
            <a:extLst>
              <a:ext uri="{FF2B5EF4-FFF2-40B4-BE49-F238E27FC236}">
                <a16:creationId xmlns:a16="http://schemas.microsoft.com/office/drawing/2014/main" id="{FE863FE7-CEAE-7F2E-0B0B-C28E86538D21}"/>
              </a:ext>
            </a:extLst>
          </p:cNvPr>
          <p:cNvPicPr>
            <a:picLocks noChangeAspect="1"/>
          </p:cNvPicPr>
          <p:nvPr/>
        </p:nvPicPr>
        <p:blipFill>
          <a:blip r:embed="rId3"/>
          <a:stretch>
            <a:fillRect/>
          </a:stretch>
        </p:blipFill>
        <p:spPr>
          <a:xfrm>
            <a:off x="1301150" y="2889250"/>
            <a:ext cx="9473525" cy="1752600"/>
          </a:xfrm>
          <a:prstGeom prst="rect">
            <a:avLst/>
          </a:prstGeom>
        </p:spPr>
      </p:pic>
    </p:spTree>
    <p:extLst>
      <p:ext uri="{BB962C8B-B14F-4D97-AF65-F5344CB8AC3E}">
        <p14:creationId xmlns:p14="http://schemas.microsoft.com/office/powerpoint/2010/main" val="3484508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 name="Rectangle 10">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374BD3A9-25D1-4691-BE05-149182EC4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3300"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10">
            <a:extLst>
              <a:ext uri="{FF2B5EF4-FFF2-40B4-BE49-F238E27FC236}">
                <a16:creationId xmlns:a16="http://schemas.microsoft.com/office/drawing/2014/main" id="{8D49CF1A-01DD-4115-A6BB-CFA8F7045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719007" cy="69977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17" name="Rectangle 16">
            <a:extLst>
              <a:ext uri="{FF2B5EF4-FFF2-40B4-BE49-F238E27FC236}">
                <a16:creationId xmlns:a16="http://schemas.microsoft.com/office/drawing/2014/main" id="{5FDAFA16-9D2D-4BEC-89D0-B4EABEE91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D71D528A-93ED-2728-0315-5F0BE06AE50E}"/>
              </a:ext>
            </a:extLst>
          </p:cNvPr>
          <p:cNvSpPr txBox="1"/>
          <p:nvPr/>
        </p:nvSpPr>
        <p:spPr>
          <a:xfrm>
            <a:off x="643942" y="984250"/>
            <a:ext cx="6431122" cy="5257800"/>
          </a:xfrm>
          <a:prstGeom prst="rect">
            <a:avLst/>
          </a:prstGeom>
        </p:spPr>
        <p:txBody>
          <a:bodyPr vert="horz" lIns="91440" tIns="45720" rIns="91440" bIns="45720" rtlCol="0">
            <a:normAutofit lnSpcReduction="10000"/>
          </a:bodyPr>
          <a:lstStyle/>
          <a:p>
            <a:pPr indent="-228600" defTabSz="914400">
              <a:spcBef>
                <a:spcPts val="700"/>
              </a:spcBef>
              <a:buClr>
                <a:schemeClr val="tx2"/>
              </a:buClr>
            </a:pPr>
            <a:r>
              <a:rPr lang="en-US" sz="3600" dirty="0"/>
              <a:t>Summary</a:t>
            </a:r>
            <a:br>
              <a:rPr lang="en-US" sz="1300" dirty="0"/>
            </a:br>
            <a:endParaRPr lang="en-US" sz="1300" dirty="0"/>
          </a:p>
          <a:p>
            <a:pPr marL="57150" indent="-285750" defTabSz="914400">
              <a:spcBef>
                <a:spcPts val="700"/>
              </a:spcBef>
              <a:buClr>
                <a:schemeClr val="tx2"/>
              </a:buClr>
              <a:buFont typeface="Arial" panose="020B0604020202020204" pitchFamily="34" charset="0"/>
              <a:buChar char="•"/>
            </a:pPr>
            <a:r>
              <a:rPr lang="en-US" sz="1800" dirty="0">
                <a:solidFill>
                  <a:srgbClr val="232323"/>
                </a:solidFill>
                <a:effectLst/>
                <a:latin typeface="NewBaskerville"/>
              </a:rPr>
              <a:t>Complex projects, such as multi-tiered web applications in AWS, are easy to design and deploy with the help of Terraform modules. </a:t>
            </a:r>
            <a:endParaRPr lang="en-US" sz="1400" dirty="0">
              <a:effectLst/>
            </a:endParaRPr>
          </a:p>
          <a:p>
            <a:pPr marL="57150" indent="-285750" defTabSz="914400">
              <a:spcBef>
                <a:spcPts val="700"/>
              </a:spcBef>
              <a:buClr>
                <a:schemeClr val="tx2"/>
              </a:buClr>
              <a:buFont typeface="Arial" panose="020B0604020202020204" pitchFamily="34" charset="0"/>
              <a:buChar char="•"/>
            </a:pPr>
            <a:endParaRPr lang="en-US" sz="1300" dirty="0"/>
          </a:p>
          <a:p>
            <a:pPr marL="285750" indent="-285750">
              <a:buFont typeface="Arial" panose="020B0604020202020204" pitchFamily="34" charset="0"/>
              <a:buChar char="•"/>
            </a:pPr>
            <a:r>
              <a:rPr lang="en-US" sz="1800" dirty="0">
                <a:solidFill>
                  <a:srgbClr val="232323"/>
                </a:solidFill>
                <a:effectLst/>
                <a:latin typeface="NewBaskerville"/>
              </a:rPr>
              <a:t>The root module is the main entry point for your project. </a:t>
            </a:r>
          </a:p>
          <a:p>
            <a:pPr marL="342900" indent="-342900">
              <a:buFont typeface="Arial" panose="020B0604020202020204" pitchFamily="34" charset="0"/>
              <a:buChar char="•"/>
            </a:pPr>
            <a:endParaRPr lang="en-US" sz="2400" dirty="0">
              <a:effectLst/>
            </a:endParaRPr>
          </a:p>
          <a:p>
            <a:pPr marL="57150" indent="-285750" defTabSz="914400">
              <a:spcBef>
                <a:spcPts val="700"/>
              </a:spcBef>
              <a:buClr>
                <a:schemeClr val="tx2"/>
              </a:buClr>
              <a:buFont typeface="Arial" panose="020B0604020202020204" pitchFamily="34" charset="0"/>
              <a:buChar char="•"/>
            </a:pPr>
            <a:r>
              <a:rPr lang="en-US" sz="1800" dirty="0">
                <a:solidFill>
                  <a:srgbClr val="232323"/>
                </a:solidFill>
                <a:effectLst/>
                <a:latin typeface="NewBaskerville"/>
              </a:rPr>
              <a:t>Nested modules organize code into child modules. Child modules can be nested within other child modules without limit. Generally, you don’t want your module hierarchy to be more than three or four levels deep, because it makes it harder to understand. </a:t>
            </a:r>
            <a:endParaRPr lang="en-US" sz="2400" dirty="0">
              <a:effectLst/>
            </a:endParaRPr>
          </a:p>
          <a:p>
            <a:pPr marL="57150" indent="-285750" defTabSz="914400">
              <a:spcBef>
                <a:spcPts val="700"/>
              </a:spcBef>
              <a:buClr>
                <a:schemeClr val="tx2"/>
              </a:buClr>
              <a:buFont typeface="Arial" panose="020B0604020202020204" pitchFamily="34" charset="0"/>
              <a:buChar char="•"/>
            </a:pPr>
            <a:endParaRPr lang="en-US" sz="1800" dirty="0">
              <a:solidFill>
                <a:srgbClr val="232323"/>
              </a:solidFill>
              <a:effectLst/>
              <a:latin typeface="NewBaskerville"/>
            </a:endParaRPr>
          </a:p>
          <a:p>
            <a:pPr marL="57150" indent="-285750" defTabSz="914400">
              <a:spcBef>
                <a:spcPts val="700"/>
              </a:spcBef>
              <a:buClr>
                <a:schemeClr val="tx2"/>
              </a:buClr>
              <a:buFont typeface="Arial" panose="020B0604020202020204" pitchFamily="34" charset="0"/>
              <a:buChar char="•"/>
            </a:pPr>
            <a:r>
              <a:rPr lang="en-US" sz="1800" dirty="0">
                <a:solidFill>
                  <a:srgbClr val="232323"/>
                </a:solidFill>
                <a:effectLst/>
                <a:latin typeface="NewBaskerville"/>
              </a:rPr>
              <a:t>Many people have published modules in the public Terraform Registry. You can save a lot of time by using these open-source modules instead of writing comparable code yourself; all it takes is learning how to use the module interface </a:t>
            </a:r>
            <a:endParaRPr lang="en-US" sz="2400" dirty="0">
              <a:effectLst/>
            </a:endParaRPr>
          </a:p>
          <a:p>
            <a:pPr indent="-228600" defTabSz="914400">
              <a:spcBef>
                <a:spcPts val="700"/>
              </a:spcBef>
              <a:buClr>
                <a:schemeClr val="tx2"/>
              </a:buClr>
            </a:pPr>
            <a:endParaRPr lang="en-US" sz="2400" b="0" i="0" dirty="0">
              <a:effectLst/>
            </a:endParaRPr>
          </a:p>
        </p:txBody>
      </p:sp>
      <p:pic>
        <p:nvPicPr>
          <p:cNvPr id="6" name="Graphic 5" descr="Programmer">
            <a:extLst>
              <a:ext uri="{FF2B5EF4-FFF2-40B4-BE49-F238E27FC236}">
                <a16:creationId xmlns:a16="http://schemas.microsoft.com/office/drawing/2014/main" id="{34FC0B9F-A36A-D312-9AF3-6990AC594A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0125" y="1634374"/>
            <a:ext cx="3728951" cy="3728951"/>
          </a:xfrm>
          <a:prstGeom prst="rect">
            <a:avLst/>
          </a:prstGeom>
        </p:spPr>
      </p:pic>
    </p:spTree>
    <p:extLst>
      <p:ext uri="{BB962C8B-B14F-4D97-AF65-F5344CB8AC3E}">
        <p14:creationId xmlns:p14="http://schemas.microsoft.com/office/powerpoint/2010/main" val="31986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1" name="Rectangle 10">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D2932E9C-BCE7-4564-84F6-CBA75E8B0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3300"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AFC7A8FD-E375-431A-898D-F728F0948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301"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309203B-B6B7-3197-113F-D25064F1BD8F}"/>
              </a:ext>
            </a:extLst>
          </p:cNvPr>
          <p:cNvSpPr txBox="1"/>
          <p:nvPr/>
        </p:nvSpPr>
        <p:spPr>
          <a:xfrm>
            <a:off x="744026" y="1006305"/>
            <a:ext cx="5339196" cy="448451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8200" cap="all" spc="800" dirty="0">
                <a:solidFill>
                  <a:schemeClr val="tx2"/>
                </a:solidFill>
                <a:latin typeface="+mj-lt"/>
                <a:ea typeface="+mj-ea"/>
                <a:cs typeface="+mj-cs"/>
              </a:rPr>
              <a:t>THE END</a:t>
            </a:r>
          </a:p>
        </p:txBody>
      </p:sp>
      <p:sp>
        <p:nvSpPr>
          <p:cNvPr id="17" name="Rectangle 16">
            <a:extLst>
              <a:ext uri="{FF2B5EF4-FFF2-40B4-BE49-F238E27FC236}">
                <a16:creationId xmlns:a16="http://schemas.microsoft.com/office/drawing/2014/main" id="{98C621E2-C9A1-42DB-B77B-FDEC40996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Freeform 6">
            <a:extLst>
              <a:ext uri="{FF2B5EF4-FFF2-40B4-BE49-F238E27FC236}">
                <a16:creationId xmlns:a16="http://schemas.microsoft.com/office/drawing/2014/main" id="{B85FBED9-5297-4759-B2C0-B6C973023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16611" y="625942"/>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pic>
        <p:nvPicPr>
          <p:cNvPr id="6" name="Graphic 5" descr="Smiling Face with No Fill">
            <a:extLst>
              <a:ext uri="{FF2B5EF4-FFF2-40B4-BE49-F238E27FC236}">
                <a16:creationId xmlns:a16="http://schemas.microsoft.com/office/drawing/2014/main" id="{9ECB1233-64E5-109A-7D61-841E151D99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45704" y="1653309"/>
            <a:ext cx="3281010" cy="3281010"/>
          </a:xfrm>
          <a:prstGeom prst="rect">
            <a:avLst/>
          </a:prstGeom>
        </p:spPr>
      </p:pic>
    </p:spTree>
    <p:extLst>
      <p:ext uri="{BB962C8B-B14F-4D97-AF65-F5344CB8AC3E}">
        <p14:creationId xmlns:p14="http://schemas.microsoft.com/office/powerpoint/2010/main" val="325876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297" name="Rectangle 12296">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D9EC8DC2-2EC3-6AD0-45ED-B2C75EDF31BD}"/>
              </a:ext>
            </a:extLst>
          </p:cNvPr>
          <p:cNvSpPr txBox="1"/>
          <p:nvPr/>
        </p:nvSpPr>
        <p:spPr>
          <a:xfrm>
            <a:off x="1276450" y="2332567"/>
            <a:ext cx="4449958" cy="3666794"/>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endParaRPr lang="en-US" dirty="0"/>
          </a:p>
        </p:txBody>
      </p:sp>
      <p:pic>
        <p:nvPicPr>
          <p:cNvPr id="12290" name="Picture 2" descr="image">
            <a:extLst>
              <a:ext uri="{FF2B5EF4-FFF2-40B4-BE49-F238E27FC236}">
                <a16:creationId xmlns:a16="http://schemas.microsoft.com/office/drawing/2014/main" id="{32978527-C952-27DB-1693-006F072AA36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97078" y="1670050"/>
            <a:ext cx="10138774" cy="44864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3B0C52-2EE0-45D0-B24F-A1BCE8BD3663}"/>
              </a:ext>
            </a:extLst>
          </p:cNvPr>
          <p:cNvSpPr txBox="1"/>
          <p:nvPr/>
        </p:nvSpPr>
        <p:spPr>
          <a:xfrm>
            <a:off x="1243331" y="1146371"/>
            <a:ext cx="9830657" cy="3588391"/>
          </a:xfrm>
          <a:prstGeom prst="rect">
            <a:avLst/>
          </a:prstGeom>
        </p:spPr>
        <p:txBody>
          <a:bodyPr vert="horz" lIns="91440" tIns="45720" rIns="91440" bIns="45720" rtlCol="0" anchor="ctr">
            <a:normAutofit/>
          </a:bodyPr>
          <a:lstStyle/>
          <a:p>
            <a:pPr indent="-384048" defTabSz="914400">
              <a:lnSpc>
                <a:spcPct val="94000"/>
              </a:lnSpc>
              <a:spcAft>
                <a:spcPts val="200"/>
              </a:spcAft>
              <a:buFont typeface="Franklin Gothic Book" panose="020B0503020102020204" pitchFamily="34" charset="0"/>
            </a:pPr>
            <a:endParaRPr lang="en-US" sz="2800" dirty="0">
              <a:solidFill>
                <a:schemeClr val="tx2"/>
              </a:solidFill>
            </a:endParaRPr>
          </a:p>
        </p:txBody>
      </p:sp>
      <p:sp>
        <p:nvSpPr>
          <p:cNvPr id="3" name="TextBox 2">
            <a:extLst>
              <a:ext uri="{FF2B5EF4-FFF2-40B4-BE49-F238E27FC236}">
                <a16:creationId xmlns:a16="http://schemas.microsoft.com/office/drawing/2014/main" id="{5E7B64F8-F97D-3089-7541-2A7F7B615377}"/>
              </a:ext>
            </a:extLst>
          </p:cNvPr>
          <p:cNvSpPr txBox="1"/>
          <p:nvPr/>
        </p:nvSpPr>
        <p:spPr>
          <a:xfrm>
            <a:off x="1644650" y="1916462"/>
            <a:ext cx="184731" cy="1646605"/>
          </a:xfrm>
          <a:prstGeom prst="rect">
            <a:avLst/>
          </a:prstGeom>
          <a:noFill/>
        </p:spPr>
        <p:txBody>
          <a:bodyPr wrap="none" rtlCol="0">
            <a:spAutoFit/>
          </a:bodyPr>
          <a:lstStyle/>
          <a:p>
            <a:pPr>
              <a:spcAft>
                <a:spcPts val="600"/>
              </a:spcAft>
            </a:pPr>
            <a:br>
              <a:rPr lang="en-US" sz="3200" dirty="0">
                <a:effectLst/>
                <a:latin typeface="NewBaskerville"/>
              </a:rPr>
            </a:br>
            <a:endParaRPr lang="en-US" sz="3200">
              <a:effectLst/>
              <a:latin typeface="NewBaskerville"/>
            </a:endParaRPr>
          </a:p>
          <a:p>
            <a:pPr>
              <a:spcAft>
                <a:spcPts val="600"/>
              </a:spcAft>
            </a:pPr>
            <a:endParaRPr lang="en-VN" sz="3200"/>
          </a:p>
        </p:txBody>
      </p:sp>
      <p:sp>
        <p:nvSpPr>
          <p:cNvPr id="6" name="TextBox 5">
            <a:extLst>
              <a:ext uri="{FF2B5EF4-FFF2-40B4-BE49-F238E27FC236}">
                <a16:creationId xmlns:a16="http://schemas.microsoft.com/office/drawing/2014/main" id="{17D7B5CC-4C01-29EC-DA56-5DAC279643A4}"/>
              </a:ext>
            </a:extLst>
          </p:cNvPr>
          <p:cNvSpPr txBox="1"/>
          <p:nvPr/>
        </p:nvSpPr>
        <p:spPr>
          <a:xfrm>
            <a:off x="989840" y="638487"/>
            <a:ext cx="10337638" cy="923330"/>
          </a:xfrm>
          <a:prstGeom prst="rect">
            <a:avLst/>
          </a:prstGeom>
          <a:noFill/>
        </p:spPr>
        <p:txBody>
          <a:bodyPr wrap="none" rtlCol="0">
            <a:spAutoFit/>
          </a:bodyPr>
          <a:lstStyle/>
          <a:p>
            <a:r>
              <a:rPr lang="en-VN" sz="5400" dirty="0"/>
              <a:t>Upcoming topic:  Terraform backend</a:t>
            </a:r>
          </a:p>
        </p:txBody>
      </p:sp>
    </p:spTree>
    <p:extLst>
      <p:ext uri="{BB962C8B-B14F-4D97-AF65-F5344CB8AC3E}">
        <p14:creationId xmlns:p14="http://schemas.microsoft.com/office/powerpoint/2010/main" val="706786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 name="Rectangle 10">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3300"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698064" y="0"/>
            <a:ext cx="4735236" cy="69977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pic>
        <p:nvPicPr>
          <p:cNvPr id="4" name="Picture 3">
            <a:extLst>
              <a:ext uri="{FF2B5EF4-FFF2-40B4-BE49-F238E27FC236}">
                <a16:creationId xmlns:a16="http://schemas.microsoft.com/office/drawing/2014/main" id="{E29761D0-CF26-7B9F-B296-01EEC9FB0C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272" y="1229400"/>
            <a:ext cx="6096593" cy="4221888"/>
          </a:xfrm>
          <a:prstGeom prst="rect">
            <a:avLst/>
          </a:prstGeom>
        </p:spPr>
      </p:pic>
      <p:sp>
        <p:nvSpPr>
          <p:cNvPr id="2" name="TextBox 1">
            <a:extLst>
              <a:ext uri="{FF2B5EF4-FFF2-40B4-BE49-F238E27FC236}">
                <a16:creationId xmlns:a16="http://schemas.microsoft.com/office/drawing/2014/main" id="{72401C1D-85B2-C567-7A1D-7D329EF4B31C}"/>
              </a:ext>
            </a:extLst>
          </p:cNvPr>
          <p:cNvSpPr txBox="1"/>
          <p:nvPr/>
        </p:nvSpPr>
        <p:spPr>
          <a:xfrm>
            <a:off x="8504377" y="1688779"/>
            <a:ext cx="3151841" cy="4310583"/>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sz="1600" b="0" i="0">
                <a:solidFill>
                  <a:schemeClr val="bg1"/>
                </a:solidFill>
                <a:effectLst/>
              </a:rPr>
              <a:t>"Multi-tiered" simply refers to a software system that is organized into logical layers, </a:t>
            </a:r>
          </a:p>
          <a:p>
            <a:pPr indent="-228600" defTabSz="914400">
              <a:lnSpc>
                <a:spcPct val="110000"/>
              </a:lnSpc>
              <a:spcBef>
                <a:spcPts val="700"/>
              </a:spcBef>
              <a:buClr>
                <a:schemeClr val="tx2"/>
              </a:buClr>
            </a:pPr>
            <a:r>
              <a:rPr lang="en-US" sz="1600" b="0" i="0">
                <a:solidFill>
                  <a:schemeClr val="bg1"/>
                </a:solidFill>
                <a:effectLst/>
              </a:rPr>
              <a:t>much like the layers of a cake. A three-tiered design is popular</a:t>
            </a:r>
          </a:p>
          <a:p>
            <a:pPr indent="-228600" defTabSz="914400">
              <a:lnSpc>
                <a:spcPct val="110000"/>
              </a:lnSpc>
              <a:spcBef>
                <a:spcPts val="700"/>
              </a:spcBef>
              <a:buClr>
                <a:schemeClr val="tx2"/>
              </a:buClr>
            </a:pPr>
            <a:r>
              <a:rPr lang="en-US" sz="1600" b="0" i="0">
                <a:solidFill>
                  <a:schemeClr val="bg1"/>
                </a:solidFill>
                <a:effectLst/>
              </a:rPr>
              <a:t> because it creates a clear separation between the frontend and backend.</a:t>
            </a:r>
            <a:endParaRPr lang="en-US" sz="1600">
              <a:solidFill>
                <a:schemeClr val="bg1"/>
              </a:solidFill>
            </a:endParaRPr>
          </a:p>
        </p:txBody>
      </p:sp>
    </p:spTree>
    <p:extLst>
      <p:ext uri="{BB962C8B-B14F-4D97-AF65-F5344CB8AC3E}">
        <p14:creationId xmlns:p14="http://schemas.microsoft.com/office/powerpoint/2010/main" val="2695821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 name="Rectangle 10">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301"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6903B2A7-D808-E390-893E-18DEF4A57DAF}"/>
              </a:ext>
            </a:extLst>
          </p:cNvPr>
          <p:cNvSpPr txBox="1"/>
          <p:nvPr/>
        </p:nvSpPr>
        <p:spPr>
          <a:xfrm>
            <a:off x="1310090" y="2889250"/>
            <a:ext cx="5062312" cy="3278034"/>
          </a:xfrm>
          <a:prstGeom prst="rect">
            <a:avLst/>
          </a:prstGeom>
        </p:spPr>
        <p:txBody>
          <a:bodyPr vert="horz" lIns="91440" tIns="45720" rIns="91440" bIns="45720" rtlCol="0">
            <a:normAutofit/>
          </a:bodyPr>
          <a:lstStyle/>
          <a:p>
            <a:pPr marL="1298448" lvl="2" indent="-228600" defTabSz="914400">
              <a:lnSpc>
                <a:spcPct val="110000"/>
              </a:lnSpc>
              <a:spcBef>
                <a:spcPts val="700"/>
              </a:spcBef>
              <a:spcAft>
                <a:spcPts val="200"/>
              </a:spcAft>
              <a:buClr>
                <a:schemeClr val="tx2"/>
              </a:buClr>
              <a:buFont typeface="Franklin Gothic Book" panose="020B0503020102020204" pitchFamily="34" charset="0"/>
            </a:pPr>
            <a:r>
              <a:rPr lang="en-US" sz="8800" dirty="0">
                <a:solidFill>
                  <a:schemeClr val="tx1">
                    <a:lumMod val="85000"/>
                    <a:lumOff val="15000"/>
                  </a:schemeClr>
                </a:solidFill>
              </a:rPr>
              <a:t>Q&amp;A</a:t>
            </a:r>
          </a:p>
        </p:txBody>
      </p:sp>
      <p:sp>
        <p:nvSpPr>
          <p:cNvPr id="17"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16611" y="625942"/>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pic>
        <p:nvPicPr>
          <p:cNvPr id="4" name="Graphic 5" descr="Questions">
            <a:extLst>
              <a:ext uri="{FF2B5EF4-FFF2-40B4-BE49-F238E27FC236}">
                <a16:creationId xmlns:a16="http://schemas.microsoft.com/office/drawing/2014/main" id="{7C9BF1AE-14E5-8184-4574-06D551C4DD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5704" y="1653309"/>
            <a:ext cx="3281010" cy="3281010"/>
          </a:xfrm>
          <a:prstGeom prst="rect">
            <a:avLst/>
          </a:prstGeom>
        </p:spPr>
      </p:pic>
    </p:spTree>
    <p:extLst>
      <p:ext uri="{BB962C8B-B14F-4D97-AF65-F5344CB8AC3E}">
        <p14:creationId xmlns:p14="http://schemas.microsoft.com/office/powerpoint/2010/main" val="81627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91877C-C258-7369-1504-92F726606B52}"/>
              </a:ext>
            </a:extLst>
          </p:cNvPr>
          <p:cNvSpPr txBox="1"/>
          <p:nvPr/>
        </p:nvSpPr>
        <p:spPr>
          <a:xfrm>
            <a:off x="1416050" y="450850"/>
            <a:ext cx="5725285" cy="646331"/>
          </a:xfrm>
          <a:prstGeom prst="rect">
            <a:avLst/>
          </a:prstGeom>
          <a:noFill/>
        </p:spPr>
        <p:txBody>
          <a:bodyPr wrap="none" rtlCol="0">
            <a:spAutoFit/>
          </a:bodyPr>
          <a:lstStyle/>
          <a:p>
            <a:r>
              <a:rPr lang="en-US" sz="1800" b="1" dirty="0">
                <a:solidFill>
                  <a:srgbClr val="636363"/>
                </a:solidFill>
                <a:effectLst/>
                <a:latin typeface="FranklinGothic"/>
              </a:rPr>
              <a:t>Architecture diagram for the multi-tiered web application </a:t>
            </a:r>
            <a:endParaRPr lang="en-US" dirty="0"/>
          </a:p>
          <a:p>
            <a:endParaRPr lang="en-VN" dirty="0"/>
          </a:p>
        </p:txBody>
      </p:sp>
      <p:pic>
        <p:nvPicPr>
          <p:cNvPr id="4" name="Picture 3">
            <a:extLst>
              <a:ext uri="{FF2B5EF4-FFF2-40B4-BE49-F238E27FC236}">
                <a16:creationId xmlns:a16="http://schemas.microsoft.com/office/drawing/2014/main" id="{171303E6-9888-F4D7-E5F7-FB6D2BD66D91}"/>
              </a:ext>
            </a:extLst>
          </p:cNvPr>
          <p:cNvPicPr>
            <a:picLocks noChangeAspect="1"/>
          </p:cNvPicPr>
          <p:nvPr/>
        </p:nvPicPr>
        <p:blipFill>
          <a:blip r:embed="rId3"/>
          <a:stretch>
            <a:fillRect/>
          </a:stretch>
        </p:blipFill>
        <p:spPr>
          <a:xfrm>
            <a:off x="1797050" y="1441450"/>
            <a:ext cx="8365362" cy="4884123"/>
          </a:xfrm>
          <a:prstGeom prst="rect">
            <a:avLst/>
          </a:prstGeom>
        </p:spPr>
      </p:pic>
    </p:spTree>
    <p:extLst>
      <p:ext uri="{BB962C8B-B14F-4D97-AF65-F5344CB8AC3E}">
        <p14:creationId xmlns:p14="http://schemas.microsoft.com/office/powerpoint/2010/main" val="742086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546EDD-DAEA-7EB6-0699-D4DCDEF5736E}"/>
              </a:ext>
            </a:extLst>
          </p:cNvPr>
          <p:cNvSpPr txBox="1"/>
          <p:nvPr/>
        </p:nvSpPr>
        <p:spPr>
          <a:xfrm>
            <a:off x="1296785" y="465513"/>
            <a:ext cx="6944080" cy="646331"/>
          </a:xfrm>
          <a:prstGeom prst="rect">
            <a:avLst/>
          </a:prstGeom>
          <a:noFill/>
        </p:spPr>
        <p:txBody>
          <a:bodyPr wrap="none" rtlCol="0">
            <a:spAutoFit/>
          </a:bodyPr>
          <a:lstStyle/>
          <a:p>
            <a:r>
              <a:rPr lang="en-US" sz="1800" dirty="0">
                <a:solidFill>
                  <a:srgbClr val="232323"/>
                </a:solidFill>
                <a:effectLst/>
                <a:latin typeface="NewBaskerville"/>
              </a:rPr>
              <a:t>For this scenario, we will split the project into three major components: </a:t>
            </a:r>
            <a:endParaRPr lang="en-US" dirty="0"/>
          </a:p>
          <a:p>
            <a:endParaRPr lang="en-VN" dirty="0"/>
          </a:p>
        </p:txBody>
      </p:sp>
      <p:pic>
        <p:nvPicPr>
          <p:cNvPr id="2050" name="Picture 2" descr="image">
            <a:extLst>
              <a:ext uri="{FF2B5EF4-FFF2-40B4-BE49-F238E27FC236}">
                <a16:creationId xmlns:a16="http://schemas.microsoft.com/office/drawing/2014/main" id="{2506F659-7C77-89C6-86C3-A63525E846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050" y="1365250"/>
            <a:ext cx="10102850" cy="4703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17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EFA96B-C9AF-9005-4C24-30EC204C2865}"/>
              </a:ext>
            </a:extLst>
          </p:cNvPr>
          <p:cNvSpPr txBox="1"/>
          <p:nvPr/>
        </p:nvSpPr>
        <p:spPr>
          <a:xfrm>
            <a:off x="1379095" y="539646"/>
            <a:ext cx="10305770" cy="646331"/>
          </a:xfrm>
          <a:prstGeom prst="rect">
            <a:avLst/>
          </a:prstGeom>
          <a:noFill/>
        </p:spPr>
        <p:txBody>
          <a:bodyPr wrap="none" rtlCol="0">
            <a:spAutoFit/>
          </a:bodyPr>
          <a:lstStyle/>
          <a:p>
            <a:r>
              <a:rPr lang="en-US" dirty="0"/>
              <a:t>We will write Modules for Networking,  </a:t>
            </a:r>
            <a:r>
              <a:rPr lang="en-US" dirty="0" err="1"/>
              <a:t>AutoScaling</a:t>
            </a:r>
            <a:r>
              <a:rPr lang="en-US" dirty="0"/>
              <a:t> and Database. </a:t>
            </a:r>
          </a:p>
          <a:p>
            <a:r>
              <a:rPr lang="en-US" dirty="0"/>
              <a:t>All Modules are related to each other in a tree model, with the guy at the top being called the Root Module.</a:t>
            </a:r>
            <a:endParaRPr lang="en-VN" dirty="0"/>
          </a:p>
        </p:txBody>
      </p:sp>
      <p:pic>
        <p:nvPicPr>
          <p:cNvPr id="3074" name="Picture 2" descr="image">
            <a:extLst>
              <a:ext uri="{FF2B5EF4-FFF2-40B4-BE49-F238E27FC236}">
                <a16:creationId xmlns:a16="http://schemas.microsoft.com/office/drawing/2014/main" id="{0250FFB6-6ABC-90CF-7901-12DE3C63C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0" y="1517650"/>
            <a:ext cx="10036054"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426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27E2B-9A80-93CF-59E6-5DAAB2BC8780}"/>
              </a:ext>
            </a:extLst>
          </p:cNvPr>
          <p:cNvSpPr txBox="1"/>
          <p:nvPr/>
        </p:nvSpPr>
        <p:spPr>
          <a:xfrm>
            <a:off x="1396538" y="798022"/>
            <a:ext cx="8117992" cy="923330"/>
          </a:xfrm>
          <a:prstGeom prst="rect">
            <a:avLst/>
          </a:prstGeom>
          <a:noFill/>
        </p:spPr>
        <p:txBody>
          <a:bodyPr wrap="square" rtlCol="0">
            <a:spAutoFit/>
          </a:bodyPr>
          <a:lstStyle/>
          <a:p>
            <a:r>
              <a:rPr lang="en-VN" dirty="0"/>
              <a:t>Same as last time, when we delpoyed VPC module, we will write the code follow the </a:t>
            </a:r>
          </a:p>
          <a:p>
            <a:r>
              <a:rPr lang="en-VN" dirty="0">
                <a:hlinkClick r:id="rId3"/>
              </a:rPr>
              <a:t>standard module structure </a:t>
            </a:r>
            <a:r>
              <a:rPr lang="en-VN" dirty="0"/>
              <a:t> as below:</a:t>
            </a:r>
            <a:br>
              <a:rPr lang="en-VN" dirty="0"/>
            </a:br>
            <a:endParaRPr lang="en-VN" dirty="0"/>
          </a:p>
        </p:txBody>
      </p:sp>
      <p:pic>
        <p:nvPicPr>
          <p:cNvPr id="6" name="Picture 5">
            <a:extLst>
              <a:ext uri="{FF2B5EF4-FFF2-40B4-BE49-F238E27FC236}">
                <a16:creationId xmlns:a16="http://schemas.microsoft.com/office/drawing/2014/main" id="{263F62C4-3279-4386-AA06-9888D25D9A4D}"/>
              </a:ext>
            </a:extLst>
          </p:cNvPr>
          <p:cNvPicPr>
            <a:picLocks noChangeAspect="1"/>
          </p:cNvPicPr>
          <p:nvPr/>
        </p:nvPicPr>
        <p:blipFill>
          <a:blip r:embed="rId4"/>
          <a:stretch>
            <a:fillRect/>
          </a:stretch>
        </p:blipFill>
        <p:spPr>
          <a:xfrm>
            <a:off x="1396538" y="1721351"/>
            <a:ext cx="6801312" cy="4838517"/>
          </a:xfrm>
          <a:prstGeom prst="rect">
            <a:avLst/>
          </a:prstGeom>
        </p:spPr>
      </p:pic>
    </p:spTree>
    <p:extLst>
      <p:ext uri="{BB962C8B-B14F-4D97-AF65-F5344CB8AC3E}">
        <p14:creationId xmlns:p14="http://schemas.microsoft.com/office/powerpoint/2010/main" val="1234926506"/>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CA8D16E-578B-A545-AD9B-9D70F12B8A18}">
  <we:reference id="7d570271-b346-45bb-9db7-9681a383d749" version="1.0.0.522" store="EXCatalog" storeType="EXCatalog"/>
  <we:alternateReferences>
    <we:reference id="WA200004074" version="1.0.0.522"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{A48FB394-3C7E-DE40-8A7E-9A3B9614F195}tf10001071</Template>
  <TotalTime>107531</TotalTime>
  <Words>3239</Words>
  <Application>Microsoft Macintosh PowerPoint</Application>
  <PresentationFormat>Custom</PresentationFormat>
  <Paragraphs>235</Paragraphs>
  <Slides>50</Slides>
  <Notes>42</Notes>
  <HiddenSlides>3</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50</vt:i4>
      </vt:variant>
    </vt:vector>
  </HeadingPairs>
  <TitlesOfParts>
    <vt:vector size="67" baseType="lpstr">
      <vt:lpstr>Arial</vt:lpstr>
      <vt:lpstr>Arial</vt:lpstr>
      <vt:lpstr>Calibri</vt:lpstr>
      <vt:lpstr>Courier</vt:lpstr>
      <vt:lpstr>Courier New</vt:lpstr>
      <vt:lpstr>Franklin Gothic Book</vt:lpstr>
      <vt:lpstr>FranklinGothic</vt:lpstr>
      <vt:lpstr>Gill Sans MT</vt:lpstr>
      <vt:lpstr>Helvetica</vt:lpstr>
      <vt:lpstr>Humanist521BT</vt:lpstr>
      <vt:lpstr>Impact</vt:lpstr>
      <vt:lpstr>NewBaskerville</vt:lpstr>
      <vt:lpstr>sohne</vt:lpstr>
      <vt:lpstr>Söhne</vt:lpstr>
      <vt:lpstr>source-serif-pro</vt:lpstr>
      <vt:lpstr>Wingdings2</vt:lpstr>
      <vt:lpstr>Badge</vt:lpstr>
      <vt:lpstr>PowerPoint Presentation</vt:lpstr>
      <vt:lpstr>What we have done last meeting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GAB 2017 Madrid Template</dc:title>
  <cp:lastModifiedBy>BAO ANH HOANG DINH -X (baoadinh - B3IT INNOVATION AB at Cisco)</cp:lastModifiedBy>
  <cp:revision>79</cp:revision>
  <cp:lastPrinted>2023-09-19T10:47:09Z</cp:lastPrinted>
  <dcterms:created xsi:type="dcterms:W3CDTF">2023-09-18T07:40:57Z</dcterms:created>
  <dcterms:modified xsi:type="dcterms:W3CDTF">2023-12-14T02:55:52Z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2018-11-22T00:00:00Z</vt:filetime>
  </property>
  <property fmtid="{D5CDD505-2E9C-101B-9397-08002B2CF9AE}" pid="3" name="Creator">
    <vt:lpwstr>Microsoft® PowerPoint® for Office 365</vt:lpwstr>
  </property>
  <property fmtid="{D5CDD505-2E9C-101B-9397-08002B2CF9AE}" pid="4" name="LastSaved">
    <vt:filetime>2023-09-18T00:00:00Z</vt:filetime>
  </property>
</Properties>
</file>